
<file path=[Content_Types].xml><?xml version="1.0" encoding="utf-8"?>
<Types xmlns="http://schemas.openxmlformats.org/package/2006/content-types">
  <Default Extension="xml" ContentType="application/xml"/>
  <Default Extension="jpeg" ContentType="image/jpeg"/>
  <Default Extension="wdp" ContentType="image/vnd.ms-photo"/>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264" r:id="rId3"/>
    <p:sldId id="268" r:id="rId4"/>
    <p:sldId id="274" r:id="rId5"/>
    <p:sldId id="284" r:id="rId6"/>
    <p:sldId id="278" r:id="rId7"/>
    <p:sldId id="263" r:id="rId8"/>
    <p:sldId id="302" r:id="rId9"/>
    <p:sldId id="286" r:id="rId10"/>
    <p:sldId id="292" r:id="rId11"/>
    <p:sldId id="287" r:id="rId12"/>
    <p:sldId id="293" r:id="rId13"/>
    <p:sldId id="289" r:id="rId14"/>
    <p:sldId id="282" r:id="rId15"/>
    <p:sldId id="294" r:id="rId16"/>
    <p:sldId id="288" r:id="rId17"/>
    <p:sldId id="270" r:id="rId18"/>
    <p:sldId id="275" r:id="rId19"/>
    <p:sldId id="285" r:id="rId20"/>
    <p:sldId id="295" r:id="rId21"/>
    <p:sldId id="297" r:id="rId22"/>
    <p:sldId id="298" r:id="rId23"/>
    <p:sldId id="296" r:id="rId24"/>
    <p:sldId id="291" r:id="rId25"/>
    <p:sldId id="258" r:id="rId26"/>
    <p:sldId id="299" r:id="rId27"/>
    <p:sldId id="259" r:id="rId28"/>
    <p:sldId id="279" r:id="rId29"/>
    <p:sldId id="261" r:id="rId30"/>
    <p:sldId id="305" r:id="rId31"/>
    <p:sldId id="266" r:id="rId32"/>
    <p:sldId id="267" r:id="rId3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43"/>
    <p:restoredTop sz="88117"/>
  </p:normalViewPr>
  <p:slideViewPr>
    <p:cSldViewPr snapToGrid="0" snapToObjects="1">
      <p:cViewPr>
        <p:scale>
          <a:sx n="95" d="100"/>
          <a:sy n="95" d="100"/>
        </p:scale>
        <p:origin x="80"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83986-7C8F-CA47-A344-9121A626F16D}" type="datetimeFigureOut">
              <a:rPr lang="en-US" smtClean="0"/>
              <a:t>9/29/18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50600-3BEE-9C40-9DD4-DA06FCAE4285}" type="slidenum">
              <a:rPr lang="en-US" smtClean="0"/>
              <a:t>‹#›</a:t>
            </a:fld>
            <a:endParaRPr lang="en-US" dirty="0"/>
          </a:p>
        </p:txBody>
      </p:sp>
    </p:spTree>
    <p:extLst>
      <p:ext uri="{BB962C8B-B14F-4D97-AF65-F5344CB8AC3E}">
        <p14:creationId xmlns:p14="http://schemas.microsoft.com/office/powerpoint/2010/main" val="1534260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Good morning, everyone. My name is _____</a:t>
            </a:r>
            <a:r>
              <a:rPr lang="en-US" baseline="0" dirty="0" smtClean="0"/>
              <a:t> and I am so glad I get to be here with you. I have lived in ____ for the past ___ years and there are three things I love doing. I love working with teenagers, I love talking about God, Jesus and the Bible, and I love teaching. So it is a big privilege to teach this lecture to you.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It is not everyday that a high school student gets</a:t>
            </a:r>
            <a:r>
              <a:rPr lang="en-US" baseline="0" dirty="0" smtClean="0"/>
              <a:t> to take a class in philosophy. In university, most students attend a philosophy class, but never high schoolers. So let’s get started!</a:t>
            </a:r>
            <a:endParaRPr lang="en-US" dirty="0" smtClean="0"/>
          </a:p>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a:t>
            </a:fld>
            <a:endParaRPr lang="en-US" dirty="0"/>
          </a:p>
        </p:txBody>
      </p:sp>
    </p:spTree>
    <p:extLst>
      <p:ext uri="{BB962C8B-B14F-4D97-AF65-F5344CB8AC3E}">
        <p14:creationId xmlns:p14="http://schemas.microsoft.com/office/powerpoint/2010/main" val="449541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12</a:t>
            </a:fld>
            <a:endParaRPr lang="en-US" dirty="0"/>
          </a:p>
        </p:txBody>
      </p:sp>
    </p:spTree>
    <p:extLst>
      <p:ext uri="{BB962C8B-B14F-4D97-AF65-F5344CB8AC3E}">
        <p14:creationId xmlns:p14="http://schemas.microsoft.com/office/powerpoint/2010/main" val="1927422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Highlight</a:t>
            </a:r>
            <a:r>
              <a:rPr lang="en-US" baseline="0" dirty="0" smtClean="0"/>
              <a:t> that f</a:t>
            </a:r>
            <a:r>
              <a:rPr lang="en-US" dirty="0" smtClean="0"/>
              <a:t>or</a:t>
            </a:r>
            <a:r>
              <a:rPr lang="en-US" baseline="0" dirty="0" smtClean="0"/>
              <a:t> </a:t>
            </a:r>
            <a:r>
              <a:rPr lang="en-US" baseline="0" dirty="0" smtClean="0"/>
              <a:t>the first 1,000 years of Christianity there were no </a:t>
            </a:r>
            <a:r>
              <a:rPr lang="en-US" baseline="0" dirty="0" smtClean="0"/>
              <a:t>denominations! Orthodox, Catholic and Protestants are all under the umbrella of Christianity, whereas others are not, due to different beliefs.</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14</a:t>
            </a:fld>
            <a:endParaRPr lang="en-US" dirty="0"/>
          </a:p>
        </p:txBody>
      </p:sp>
    </p:spTree>
    <p:extLst>
      <p:ext uri="{BB962C8B-B14F-4D97-AF65-F5344CB8AC3E}">
        <p14:creationId xmlns:p14="http://schemas.microsoft.com/office/powerpoint/2010/main" val="1647093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Start with the Nicene Creed, which is the “I believe in God the Father, Almighty Maker of Heaven and Maker of Earth” statement of faith. Anyone who has gone through first communion most likely knows it. Share that you believe this, too. But there is another way to describe Biblical Christianity. Then do either the Bridge Diagram (picture 1), the Three Circles (picture 2) or the bracelet (picture 3) and briefly share the Good News. Emphasize the life in Christ and the change that takes place.</a:t>
            </a:r>
          </a:p>
        </p:txBody>
      </p:sp>
      <p:sp>
        <p:nvSpPr>
          <p:cNvPr id="4" name="Slide Number Placeholder 3"/>
          <p:cNvSpPr>
            <a:spLocks noGrp="1"/>
          </p:cNvSpPr>
          <p:nvPr>
            <p:ph type="sldNum" sz="quarter" idx="10"/>
          </p:nvPr>
        </p:nvSpPr>
        <p:spPr/>
        <p:txBody>
          <a:bodyPr/>
          <a:lstStyle/>
          <a:p>
            <a:fld id="{92350600-3BEE-9C40-9DD4-DA06FCAE4285}" type="slidenum">
              <a:rPr lang="en-US" smtClean="0"/>
              <a:t>15</a:t>
            </a:fld>
            <a:endParaRPr lang="en-US" dirty="0"/>
          </a:p>
        </p:txBody>
      </p:sp>
    </p:spTree>
    <p:extLst>
      <p:ext uri="{BB962C8B-B14F-4D97-AF65-F5344CB8AC3E}">
        <p14:creationId xmlns:p14="http://schemas.microsoft.com/office/powerpoint/2010/main" val="1093771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Lastly, you have probably</a:t>
            </a:r>
            <a:r>
              <a:rPr lang="en-US" baseline="0" dirty="0" smtClean="0"/>
              <a:t> heard people say that “all religions lead to God” and “all religions are basically the same” and “God is one; it doesn’t really matter who you pray to.” Gently explain that the moment you open up a religion’s documents of faith and “truth claims”, it is clear that they are not the same. For example, people here say that Allah and the God of the Bible are the same. Except then read the red text out loud. Allah is not a Father. And Allah has no son. This directly contradicts Christian faith claims of God the Father, God the Son and God the Holy Spirit. All worldviews are NOT the same.  </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16</a:t>
            </a:fld>
            <a:endParaRPr lang="en-US" dirty="0"/>
          </a:p>
        </p:txBody>
      </p:sp>
    </p:spTree>
    <p:extLst>
      <p:ext uri="{BB962C8B-B14F-4D97-AF65-F5344CB8AC3E}">
        <p14:creationId xmlns:p14="http://schemas.microsoft.com/office/powerpoint/2010/main" val="12487742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a:t>
            </a:r>
            <a:r>
              <a:rPr lang="en-US" baseline="0" dirty="0" smtClean="0"/>
              <a:t> is where </a:t>
            </a:r>
            <a:r>
              <a:rPr lang="en-US" baseline="0" dirty="0" smtClean="0"/>
              <a:t>you can say </a:t>
            </a:r>
            <a:r>
              <a:rPr lang="en-US" baseline="0" dirty="0" smtClean="0"/>
              <a:t>that </a:t>
            </a:r>
            <a:r>
              <a:rPr lang="en-US" baseline="0" dirty="0" smtClean="0"/>
              <a:t>you are</a:t>
            </a:r>
            <a:r>
              <a:rPr lang="en-US" dirty="0" smtClean="0"/>
              <a:t> </a:t>
            </a:r>
            <a:r>
              <a:rPr lang="en-US" dirty="0" smtClean="0"/>
              <a:t>a Christian with a Biblical worldview. I have studied these themes for many years. And when I look at all the answers, I see Good News in Christianity. My 3 questions “who am I?” “where do I belong?” and “what is my purpose” are answered in God’s love and plan for me life. I believe Christianity gives both hope and answers. Other worldviews either give lots of answers of lots of unfounded hope. I came here because I want to see a movement of God among the youth of </a:t>
            </a:r>
            <a:r>
              <a:rPr lang="en-US" dirty="0" smtClean="0"/>
              <a:t>____ </a:t>
            </a:r>
            <a:r>
              <a:rPr lang="en-US" dirty="0" smtClean="0"/>
              <a:t>that finds its home in church and transforms society. </a:t>
            </a:r>
          </a:p>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17</a:t>
            </a:fld>
            <a:endParaRPr lang="en-US" dirty="0"/>
          </a:p>
        </p:txBody>
      </p:sp>
    </p:spTree>
    <p:extLst>
      <p:ext uri="{BB962C8B-B14F-4D97-AF65-F5344CB8AC3E}">
        <p14:creationId xmlns:p14="http://schemas.microsoft.com/office/powerpoint/2010/main" val="7751598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leave you with these two</a:t>
            </a:r>
            <a:r>
              <a:rPr lang="en-US" baseline="0" dirty="0" smtClean="0"/>
              <a:t> final slides. First, start thinking about what you believe. Second:</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18</a:t>
            </a:fld>
            <a:endParaRPr lang="en-US" dirty="0"/>
          </a:p>
        </p:txBody>
      </p:sp>
    </p:spTree>
    <p:extLst>
      <p:ext uri="{BB962C8B-B14F-4D97-AF65-F5344CB8AC3E}">
        <p14:creationId xmlns:p14="http://schemas.microsoft.com/office/powerpoint/2010/main" val="13860192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read this slide to</a:t>
            </a:r>
            <a:r>
              <a:rPr lang="en-US" baseline="0" dirty="0" smtClean="0"/>
              <a:t> them. Challenge them. And then give them your contact information.</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19</a:t>
            </a:fld>
            <a:endParaRPr lang="en-US" dirty="0"/>
          </a:p>
        </p:txBody>
      </p:sp>
    </p:spTree>
    <p:extLst>
      <p:ext uri="{BB962C8B-B14F-4D97-AF65-F5344CB8AC3E}">
        <p14:creationId xmlns:p14="http://schemas.microsoft.com/office/powerpoint/2010/main" val="20376763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is the end of the proposed schools ”neutral” presentation. The rest of the slides help train teenagers and leaders on finding the Good News in the competing worldviews.</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20</a:t>
            </a:fld>
            <a:endParaRPr lang="en-US" dirty="0"/>
          </a:p>
        </p:txBody>
      </p:sp>
    </p:spTree>
    <p:extLst>
      <p:ext uri="{BB962C8B-B14F-4D97-AF65-F5344CB8AC3E}">
        <p14:creationId xmlns:p14="http://schemas.microsoft.com/office/powerpoint/2010/main" val="1010091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23</a:t>
            </a:fld>
            <a:endParaRPr lang="en-US" dirty="0"/>
          </a:p>
        </p:txBody>
      </p:sp>
    </p:spTree>
    <p:extLst>
      <p:ext uri="{BB962C8B-B14F-4D97-AF65-F5344CB8AC3E}">
        <p14:creationId xmlns:p14="http://schemas.microsoft.com/office/powerpoint/2010/main" val="20844148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slide is one way</a:t>
            </a:r>
            <a:r>
              <a:rPr lang="en-US" baseline="0" dirty="0" smtClean="0"/>
              <a:t> to look at a whole worldview and find underline the Bad News. Then supplement it with Good News. *Note that Atheism appears to have the most bad news out of all the worldviews. </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24</a:t>
            </a:fld>
            <a:endParaRPr lang="en-US" dirty="0"/>
          </a:p>
        </p:txBody>
      </p:sp>
    </p:spTree>
    <p:extLst>
      <p:ext uri="{BB962C8B-B14F-4D97-AF65-F5344CB8AC3E}">
        <p14:creationId xmlns:p14="http://schemas.microsoft.com/office/powerpoint/2010/main" val="89162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a:t>
            </a:r>
            <a:r>
              <a:rPr lang="en-US" baseline="0" dirty="0" smtClean="0"/>
              <a:t> first question to you is - what is philosophy?</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Philosophy</a:t>
            </a:r>
            <a:r>
              <a:rPr lang="en-US" baseline="0" dirty="0" smtClean="0"/>
              <a:t> 101. </a:t>
            </a:r>
            <a:r>
              <a:rPr lang="en-US" baseline="0" dirty="0" smtClean="0"/>
              <a:t>“101” </a:t>
            </a:r>
            <a:r>
              <a:rPr lang="en-US" baseline="0" dirty="0" smtClean="0"/>
              <a:t>in the American university system means a foundational, beginner course. So this is your introduction to philosophy, but what does that even mean? </a:t>
            </a:r>
            <a:endParaRPr lang="en-US" dirty="0" smtClean="0"/>
          </a:p>
          <a:p>
            <a:r>
              <a:rPr lang="en-US" baseline="0" dirty="0" smtClean="0"/>
              <a:t>Philosophy is studying existence, being, what is real, and knowledge. The word philosophy is a compound word originally meaning philo </a:t>
            </a:r>
            <a:r>
              <a:rPr lang="mr-IN" baseline="0" dirty="0" smtClean="0"/>
              <a:t>–</a:t>
            </a:r>
            <a:r>
              <a:rPr lang="en-US" baseline="0" dirty="0" smtClean="0"/>
              <a:t> the love of, and sophia </a:t>
            </a:r>
            <a:r>
              <a:rPr lang="mr-IN" baseline="0" dirty="0" smtClean="0"/>
              <a:t>–</a:t>
            </a:r>
            <a:r>
              <a:rPr lang="en-US" baseline="0" dirty="0" smtClean="0"/>
              <a:t> wisdom.</a:t>
            </a:r>
          </a:p>
          <a:p>
            <a:endParaRPr lang="en-US" baseline="0" dirty="0" smtClean="0"/>
          </a:p>
          <a:p>
            <a:r>
              <a:rPr lang="en-US" baseline="0" dirty="0" smtClean="0"/>
              <a:t>Philosophy makes us think. This is Rodin’s sculpture of “The Thinker” sitting outside the Rodin Museum in Philadelphia. I studied downtown and used to drive past this statue often. </a:t>
            </a:r>
          </a:p>
          <a:p>
            <a:r>
              <a:rPr lang="en-US" baseline="0" dirty="0" smtClean="0"/>
              <a:t>What is he thinking, pondering, contemplating? What are the greatest questions of life, being, reality, knowledge? If this Thinker were a teenager, I believe he would be wondering </a:t>
            </a:r>
            <a:r>
              <a:rPr lang="en-US" baseline="0" dirty="0" smtClean="0"/>
              <a:t>some main questions of life.</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a:t>
            </a:fld>
            <a:endParaRPr lang="en-US" dirty="0"/>
          </a:p>
        </p:txBody>
      </p:sp>
    </p:spTree>
    <p:extLst>
      <p:ext uri="{BB962C8B-B14F-4D97-AF65-F5344CB8AC3E}">
        <p14:creationId xmlns:p14="http://schemas.microsoft.com/office/powerpoint/2010/main" val="1381884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another way to introduce Good News. First, you put</a:t>
            </a:r>
            <a:r>
              <a:rPr lang="en-US" baseline="0" dirty="0" smtClean="0"/>
              <a:t> all the worldviews side-by-side like this. Read them aloud. Then see the Good News on the next slide:</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25</a:t>
            </a:fld>
            <a:endParaRPr lang="en-US" dirty="0"/>
          </a:p>
        </p:txBody>
      </p:sp>
    </p:spTree>
    <p:extLst>
      <p:ext uri="{BB962C8B-B14F-4D97-AF65-F5344CB8AC3E}">
        <p14:creationId xmlns:p14="http://schemas.microsoft.com/office/powerpoint/2010/main" val="1449421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a:t>
            </a:r>
            <a:r>
              <a:rPr lang="en-US" baseline="0" dirty="0" smtClean="0"/>
              <a:t> you start crossing out the points of view of the different worldviews and adding Biblical truth to argue against the other </a:t>
            </a:r>
            <a:r>
              <a:rPr lang="en-US" baseline="0" dirty="0" err="1" smtClean="0"/>
              <a:t>worldviews’</a:t>
            </a:r>
            <a:r>
              <a:rPr lang="en-US" baseline="0" dirty="0" smtClean="0"/>
              <a:t> truth claims. </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26</a:t>
            </a:fld>
            <a:endParaRPr lang="en-US" dirty="0"/>
          </a:p>
        </p:txBody>
      </p:sp>
    </p:spTree>
    <p:extLst>
      <p:ext uri="{BB962C8B-B14F-4D97-AF65-F5344CB8AC3E}">
        <p14:creationId xmlns:p14="http://schemas.microsoft.com/office/powerpoint/2010/main" val="2021097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you try! Take these 4 other world views and try to use Biblical principles to bring Good News about being human.</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27</a:t>
            </a:fld>
            <a:endParaRPr lang="en-US" dirty="0"/>
          </a:p>
        </p:txBody>
      </p:sp>
    </p:spTree>
    <p:extLst>
      <p:ext uri="{BB962C8B-B14F-4D97-AF65-F5344CB8AC3E}">
        <p14:creationId xmlns:p14="http://schemas.microsoft.com/office/powerpoint/2010/main" val="19155992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Now</a:t>
            </a:r>
            <a:r>
              <a:rPr lang="en-US" baseline="0" dirty="0" smtClean="0"/>
              <a:t> you try! Take these 4 other world views and try to use Biblical principles to bring Good News about spiritual authority. </a:t>
            </a:r>
            <a:endParaRPr lang="en-US" dirty="0" smtClean="0"/>
          </a:p>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28</a:t>
            </a:fld>
            <a:endParaRPr lang="en-US" dirty="0"/>
          </a:p>
        </p:txBody>
      </p:sp>
    </p:spTree>
    <p:extLst>
      <p:ext uri="{BB962C8B-B14F-4D97-AF65-F5344CB8AC3E}">
        <p14:creationId xmlns:p14="http://schemas.microsoft.com/office/powerpoint/2010/main" val="2142425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Hint:</a:t>
            </a:r>
            <a:r>
              <a:rPr lang="en-US" baseline="0" dirty="0" smtClean="0"/>
              <a:t> If you have little time to argue on worldview, jump immediately to answering question #5 in a conversation with someone. Objectively speaking, Christianity provides the clearest and most hope-filled view on the afterlife. </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29</a:t>
            </a:fld>
            <a:endParaRPr lang="en-US" dirty="0"/>
          </a:p>
        </p:txBody>
      </p:sp>
    </p:spTree>
    <p:extLst>
      <p:ext uri="{BB962C8B-B14F-4D97-AF65-F5344CB8AC3E}">
        <p14:creationId xmlns:p14="http://schemas.microsoft.com/office/powerpoint/2010/main" val="461917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were a lot of famous philosophers who believed that</a:t>
            </a:r>
            <a:r>
              <a:rPr lang="en-US" baseline="0" dirty="0" smtClean="0"/>
              <a:t> they had found the answer to </a:t>
            </a:r>
            <a:r>
              <a:rPr lang="en-US" baseline="0" dirty="0" smtClean="0"/>
              <a:t>the big questions of knowledge, wisdom, etc. </a:t>
            </a:r>
            <a:endParaRPr lang="en-US" dirty="0" smtClean="0"/>
          </a:p>
          <a:p>
            <a:endParaRPr lang="en-US" baseline="0" dirty="0" smtClean="0"/>
          </a:p>
          <a:p>
            <a:r>
              <a:rPr lang="en-US" baseline="0" dirty="0" smtClean="0"/>
              <a:t>Let’s play a quick game to see if we can match these famous philosophy quotes with their philosophers.</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3</a:t>
            </a:fld>
            <a:endParaRPr lang="en-US" dirty="0"/>
          </a:p>
        </p:txBody>
      </p:sp>
    </p:spTree>
    <p:extLst>
      <p:ext uri="{BB962C8B-B14F-4D97-AF65-F5344CB8AC3E}">
        <p14:creationId xmlns:p14="http://schemas.microsoft.com/office/powerpoint/2010/main" val="7269839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4</a:t>
            </a:fld>
            <a:endParaRPr lang="en-US" dirty="0"/>
          </a:p>
        </p:txBody>
      </p:sp>
    </p:spTree>
    <p:extLst>
      <p:ext uri="{BB962C8B-B14F-4D97-AF65-F5344CB8AC3E}">
        <p14:creationId xmlns:p14="http://schemas.microsoft.com/office/powerpoint/2010/main" val="1845840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Back to our questions</a:t>
            </a:r>
            <a:r>
              <a:rPr lang="en-US" baseline="0" dirty="0" smtClean="0"/>
              <a:t> </a:t>
            </a:r>
            <a:r>
              <a:rPr lang="mr-IN" baseline="0" dirty="0" smtClean="0"/>
              <a:t>–</a:t>
            </a:r>
            <a:r>
              <a:rPr lang="en-US" baseline="0" dirty="0" smtClean="0"/>
              <a:t> think for just a second about how you answer these questions. Who tells you who you are? How do you decide where you belong? </a:t>
            </a:r>
            <a:r>
              <a:rPr lang="en-US" baseline="0" dirty="0" smtClean="0"/>
              <a:t>What gives </a:t>
            </a:r>
            <a:r>
              <a:rPr lang="en-US" baseline="0" dirty="0" smtClean="0"/>
              <a:t>you your purpose in life? </a:t>
            </a:r>
          </a:p>
          <a:p>
            <a:endParaRPr lang="en-US" baseline="0" dirty="0" smtClean="0"/>
          </a:p>
          <a:p>
            <a:r>
              <a:rPr lang="en-US" baseline="0" dirty="0" smtClean="0"/>
              <a:t>Our world is filled with answers to these questions. Let’s use the illustration with many different pairs of sunglasses. Let’s say that you view yourself like a scientist. You generally wear the robot sunglasses. As a scientist, you like logic, reason, facts.  You are matter that appeared on this earth randomly because you don’t believe in a creator. You belong with other people working for the same goal - that science and technology will improve this world. Your purpose is life is to survive, like Darwin’s survival of the fittest. If I asked you where are you headed after life, you would say that you cease to exist because there is nothing after death. The end. </a:t>
            </a:r>
          </a:p>
          <a:p>
            <a:endParaRPr lang="en-US" baseline="0" dirty="0" smtClean="0"/>
          </a:p>
          <a:p>
            <a:r>
              <a:rPr lang="en-US" baseline="0" dirty="0" smtClean="0"/>
              <a:t>Or, let’s say you answer these questions a bit differently. You are not so much a scientist but a perpetual optimist. In life you wear the Mickey Mouse glasses! To the question “who am I?” you answer, I am the best I can be. I say I am good, therefore I am good, pretty good. Where do I belong? I belong with friends. I am always looking for love and acceptance. And my purpose in life is to be a good person and hope that somehow that makes a difference. After you die, you believe that you were pretty good, that your good outweighed your bad, and so maybe heaven, maybe something else. You’ve never really thought about it, but you’re sure it will work out alright. </a:t>
            </a:r>
          </a:p>
          <a:p>
            <a:endParaRPr lang="en-US" baseline="0" dirty="0" smtClean="0"/>
          </a:p>
          <a:p>
            <a:r>
              <a:rPr lang="en-US" baseline="0" dirty="0" smtClean="0"/>
              <a:t>The robot and the Mickey Mouse glasses answered these questions really differently because they have two differing world views. </a:t>
            </a:r>
          </a:p>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5</a:t>
            </a:fld>
            <a:endParaRPr lang="en-US" dirty="0"/>
          </a:p>
        </p:txBody>
      </p:sp>
    </p:spTree>
    <p:extLst>
      <p:ext uri="{BB962C8B-B14F-4D97-AF65-F5344CB8AC3E}">
        <p14:creationId xmlns:p14="http://schemas.microsoft.com/office/powerpoint/2010/main" val="1494491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Presupposition is a belief system that you </a:t>
            </a:r>
            <a:r>
              <a:rPr lang="en-US" dirty="0" smtClean="0"/>
              <a:t>have.</a:t>
            </a:r>
            <a:endParaRPr lang="en-US" dirty="0" smtClean="0"/>
          </a:p>
          <a:p>
            <a:r>
              <a:rPr lang="en-US" dirty="0" smtClean="0"/>
              <a:t>You</a:t>
            </a:r>
            <a:r>
              <a:rPr lang="en-US" baseline="0" dirty="0" smtClean="0"/>
              <a:t> may or may not even know you have these beliefs about the world. </a:t>
            </a:r>
          </a:p>
          <a:p>
            <a:r>
              <a:rPr lang="en-US" dirty="0" smtClean="0"/>
              <a:t>Your worldview</a:t>
            </a:r>
            <a:r>
              <a:rPr lang="en-US" baseline="0" dirty="0" smtClean="0"/>
              <a:t> is made up of answers to the following 5 questions:</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6</a:t>
            </a:fld>
            <a:endParaRPr lang="en-US" dirty="0"/>
          </a:p>
        </p:txBody>
      </p:sp>
    </p:spTree>
    <p:extLst>
      <p:ext uri="{BB962C8B-B14F-4D97-AF65-F5344CB8AC3E}">
        <p14:creationId xmlns:p14="http://schemas.microsoft.com/office/powerpoint/2010/main" val="156840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5 questions, when answered,</a:t>
            </a:r>
            <a:r>
              <a:rPr lang="en-US" baseline="0" dirty="0" smtClean="0"/>
              <a:t> makes up your worldview. And remember, everyone has a worldview. You have answers to these questions, even if you don’t realize it. </a:t>
            </a:r>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7</a:t>
            </a:fld>
            <a:endParaRPr lang="en-US" dirty="0"/>
          </a:p>
        </p:txBody>
      </p:sp>
    </p:spTree>
    <p:extLst>
      <p:ext uri="{BB962C8B-B14F-4D97-AF65-F5344CB8AC3E}">
        <p14:creationId xmlns:p14="http://schemas.microsoft.com/office/powerpoint/2010/main" val="20573330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Lecturers</a:t>
            </a:r>
            <a:r>
              <a:rPr lang="en-US" baseline="0" dirty="0" smtClean="0"/>
              <a:t> should have 5 pairs of sunglasses that represent the 5 worldviews.</a:t>
            </a:r>
          </a:p>
          <a:p>
            <a:r>
              <a:rPr lang="en-US" baseline="0" dirty="0" smtClean="0"/>
              <a:t>I used:</a:t>
            </a:r>
          </a:p>
          <a:p>
            <a:r>
              <a:rPr lang="en-US" baseline="0" dirty="0" smtClean="0"/>
              <a:t>Robot Glasses </a:t>
            </a:r>
            <a:r>
              <a:rPr lang="mr-IN" baseline="0" dirty="0" smtClean="0"/>
              <a:t>–</a:t>
            </a:r>
            <a:r>
              <a:rPr lang="en-US" baseline="0" dirty="0" smtClean="0"/>
              <a:t> Naturalistic/Atheistic/Science View</a:t>
            </a:r>
          </a:p>
          <a:p>
            <a:r>
              <a:rPr lang="en-US" baseline="0" dirty="0" smtClean="0"/>
              <a:t>Reflective Lens Glasses </a:t>
            </a:r>
            <a:r>
              <a:rPr lang="mr-IN" baseline="0" dirty="0" smtClean="0"/>
              <a:t>–</a:t>
            </a:r>
            <a:r>
              <a:rPr lang="en-US" baseline="0" dirty="0" smtClean="0"/>
              <a:t> Pantheistic View because they are mystical, into spirits</a:t>
            </a:r>
          </a:p>
          <a:p>
            <a:r>
              <a:rPr lang="en-US" dirty="0" smtClean="0"/>
              <a:t>Cat Glasses </a:t>
            </a:r>
            <a:r>
              <a:rPr lang="mr-IN" dirty="0" smtClean="0"/>
              <a:t>–</a:t>
            </a:r>
            <a:r>
              <a:rPr lang="en-US" dirty="0" smtClean="0"/>
              <a:t> Polytheistic View b/c they worship many things,</a:t>
            </a:r>
            <a:r>
              <a:rPr lang="en-US" baseline="0" dirty="0" smtClean="0"/>
              <a:t> including cats</a:t>
            </a:r>
          </a:p>
          <a:p>
            <a:r>
              <a:rPr lang="en-US" baseline="0" dirty="0" smtClean="0"/>
              <a:t>Mickey Mouse Glasses </a:t>
            </a:r>
            <a:r>
              <a:rPr lang="mr-IN" baseline="0" dirty="0" smtClean="0"/>
              <a:t>–</a:t>
            </a:r>
            <a:r>
              <a:rPr lang="en-US" baseline="0" dirty="0" smtClean="0"/>
              <a:t> Post-Modern, Relativism worldview, because you build your own kingdom</a:t>
            </a:r>
          </a:p>
          <a:p>
            <a:r>
              <a:rPr lang="en-US" baseline="0" dirty="0" smtClean="0"/>
              <a:t>My Normal Sunglasses </a:t>
            </a:r>
            <a:r>
              <a:rPr lang="mr-IN" baseline="0" dirty="0" smtClean="0"/>
              <a:t>–</a:t>
            </a:r>
            <a:r>
              <a:rPr lang="en-US" baseline="0" dirty="0" smtClean="0"/>
              <a:t> Monotheistic Worldview, because these sunglasses are most like me, just like monotheism</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92350600-3BEE-9C40-9DD4-DA06FCAE4285}" type="slidenum">
              <a:rPr lang="en-US" smtClean="0"/>
              <a:t>8</a:t>
            </a:fld>
            <a:endParaRPr lang="en-US" dirty="0"/>
          </a:p>
        </p:txBody>
      </p:sp>
    </p:spTree>
    <p:extLst>
      <p:ext uri="{BB962C8B-B14F-4D97-AF65-F5344CB8AC3E}">
        <p14:creationId xmlns:p14="http://schemas.microsoft.com/office/powerpoint/2010/main" val="306328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350600-3BEE-9C40-9DD4-DA06FCAE4285}" type="slidenum">
              <a:rPr lang="en-US" smtClean="0"/>
              <a:t>9</a:t>
            </a:fld>
            <a:endParaRPr lang="en-US" dirty="0"/>
          </a:p>
        </p:txBody>
      </p:sp>
    </p:spTree>
    <p:extLst>
      <p:ext uri="{BB962C8B-B14F-4D97-AF65-F5344CB8AC3E}">
        <p14:creationId xmlns:p14="http://schemas.microsoft.com/office/powerpoint/2010/main" val="165360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a:pPr/>
              <a:t>9/29/18</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a:t>9/29/18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a:t>9/29/18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a:t>9/29/18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a:pPr/>
              <a:t>9/29/18</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a:t>9/29/18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a:t>9/29/18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a:t>9/29/18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a:t>9/29/18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a:t>9/29/18</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mod="1">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a:t>9/29/18</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a:pPr/>
              <a:t>9/29/18</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microsoft.com/office/2007/relationships/hdphoto" Target="../media/hdphoto2.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microsoft.com/office/2007/relationships/hdphoto" Target="../media/hdphoto3.wd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microsoft.com/office/2007/relationships/hdphoto" Target="../media/hdphoto4.wd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tiff"/></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tiff"/><Relationship Id="rId5" Type="http://schemas.openxmlformats.org/officeDocument/2006/relationships/image" Target="../media/image11.tiff"/><Relationship Id="rId6" Type="http://schemas.openxmlformats.org/officeDocument/2006/relationships/image" Target="../media/image12.tiff"/><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5.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tif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4" Type="http://schemas.openxmlformats.org/officeDocument/2006/relationships/image" Target="../media/image18.tiff"/><Relationship Id="rId5" Type="http://schemas.openxmlformats.org/officeDocument/2006/relationships/image" Target="../media/image19.tiff"/><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3" Type="http://schemas.openxmlformats.org/officeDocument/2006/relationships/image" Target="../media/image20.tiff"/><Relationship Id="rId4" Type="http://schemas.openxmlformats.org/officeDocument/2006/relationships/image" Target="../media/image21.tiff"/><Relationship Id="rId5" Type="http://schemas.openxmlformats.org/officeDocument/2006/relationships/image" Target="../media/image22.tiff"/><Relationship Id="rId6" Type="http://schemas.openxmlformats.org/officeDocument/2006/relationships/image" Target="../media/image23.tiff"/><Relationship Id="rId7" Type="http://schemas.openxmlformats.org/officeDocument/2006/relationships/image" Target="../media/image24.tiff"/><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tiff"/></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521" y="910540"/>
            <a:ext cx="10318418" cy="4394988"/>
          </a:xfrm>
        </p:spPr>
        <p:txBody>
          <a:bodyPr/>
          <a:lstStyle/>
          <a:p>
            <a:r>
              <a:rPr lang="en-US" dirty="0" smtClean="0"/>
              <a:t>World</a:t>
            </a:r>
            <a:br>
              <a:rPr lang="en-US" dirty="0" smtClean="0"/>
            </a:br>
            <a:r>
              <a:rPr lang="en-US" dirty="0" smtClean="0"/>
              <a:t>view</a:t>
            </a:r>
            <a:endParaRPr lang="en-US" dirty="0"/>
          </a:p>
        </p:txBody>
      </p:sp>
      <p:sp>
        <p:nvSpPr>
          <p:cNvPr id="3" name="Subtitle 2"/>
          <p:cNvSpPr>
            <a:spLocks noGrp="1"/>
          </p:cNvSpPr>
          <p:nvPr>
            <p:ph type="subTitle" idx="1"/>
          </p:nvPr>
        </p:nvSpPr>
        <p:spPr>
          <a:xfrm>
            <a:off x="2215044" y="4547966"/>
            <a:ext cx="8045373" cy="1897079"/>
          </a:xfrm>
        </p:spPr>
        <p:txBody>
          <a:bodyPr>
            <a:normAutofit fontScale="92500" lnSpcReduction="10000"/>
          </a:bodyPr>
          <a:lstStyle/>
          <a:p>
            <a:r>
              <a:rPr lang="en-US" dirty="0" smtClean="0"/>
              <a:t>What is yours?</a:t>
            </a:r>
          </a:p>
          <a:p>
            <a:endParaRPr lang="en-US" dirty="0"/>
          </a:p>
          <a:p>
            <a:endParaRPr lang="en-US" dirty="0" smtClean="0"/>
          </a:p>
          <a:p>
            <a:r>
              <a:rPr lang="en-US" dirty="0" smtClean="0"/>
              <a:t/>
            </a:r>
            <a:br>
              <a:rPr lang="en-US" dirty="0" smtClean="0"/>
            </a:br>
            <a:r>
              <a:rPr lang="en-US" sz="2800" dirty="0" smtClean="0"/>
              <a:t>Philosophy 101 for teenagers</a:t>
            </a:r>
            <a:endParaRPr lang="en-US" sz="2800" dirty="0"/>
          </a:p>
        </p:txBody>
      </p:sp>
      <p:sp>
        <p:nvSpPr>
          <p:cNvPr id="4" name="TextBox 3"/>
          <p:cNvSpPr txBox="1"/>
          <p:nvPr/>
        </p:nvSpPr>
        <p:spPr>
          <a:xfrm flipH="1">
            <a:off x="10035877" y="6445045"/>
            <a:ext cx="2043052" cy="307777"/>
          </a:xfrm>
          <a:prstGeom prst="rect">
            <a:avLst/>
          </a:prstGeom>
          <a:noFill/>
        </p:spPr>
        <p:txBody>
          <a:bodyPr wrap="square" rtlCol="0">
            <a:spAutoFit/>
          </a:bodyPr>
          <a:lstStyle/>
          <a:p>
            <a:r>
              <a:rPr lang="en-US" sz="1400" dirty="0" smtClean="0"/>
              <a:t>By: Kristy Williams 2018</a:t>
            </a:r>
            <a:endParaRPr lang="en-US" sz="1400" dirty="0"/>
          </a:p>
        </p:txBody>
      </p:sp>
    </p:spTree>
    <p:extLst>
      <p:ext uri="{BB962C8B-B14F-4D97-AF65-F5344CB8AC3E}">
        <p14:creationId xmlns:p14="http://schemas.microsoft.com/office/powerpoint/2010/main" val="17796396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390" y="382385"/>
            <a:ext cx="10961370" cy="1492132"/>
          </a:xfrm>
        </p:spPr>
        <p:txBody>
          <a:bodyPr>
            <a:normAutofit/>
          </a:bodyPr>
          <a:lstStyle/>
          <a:p>
            <a:r>
              <a:rPr lang="en-US" dirty="0" smtClean="0"/>
              <a:t>  five dominant world views: 2 of 5</a:t>
            </a:r>
            <a:endParaRPr lang="en-US" dirty="0"/>
          </a:p>
        </p:txBody>
      </p:sp>
      <p:sp>
        <p:nvSpPr>
          <p:cNvPr id="3" name="Content Placeholder 2"/>
          <p:cNvSpPr>
            <a:spLocks noGrp="1"/>
          </p:cNvSpPr>
          <p:nvPr>
            <p:ph idx="1"/>
          </p:nvPr>
        </p:nvSpPr>
        <p:spPr>
          <a:xfrm>
            <a:off x="6733643" y="1565234"/>
            <a:ext cx="5237221" cy="5292765"/>
          </a:xfrm>
        </p:spPr>
        <p:txBody>
          <a:bodyPr>
            <a:noAutofit/>
          </a:bodyPr>
          <a:lstStyle/>
          <a:p>
            <a:pPr>
              <a:lnSpc>
                <a:spcPct val="100000"/>
              </a:lnSpc>
              <a:spcBef>
                <a:spcPts val="0"/>
              </a:spcBef>
              <a:buClrTx/>
            </a:pPr>
            <a:r>
              <a:rPr lang="en-US" sz="2800" dirty="0" smtClean="0"/>
              <a:t>The ultimate reality is that we are all God. “What is real is divine.”</a:t>
            </a:r>
          </a:p>
          <a:p>
            <a:pPr>
              <a:lnSpc>
                <a:spcPct val="100000"/>
              </a:lnSpc>
              <a:spcBef>
                <a:spcPts val="0"/>
              </a:spcBef>
              <a:buClrTx/>
            </a:pPr>
            <a:r>
              <a:rPr lang="en-US" sz="2800" dirty="0" smtClean="0"/>
              <a:t>All spiritual paths lead to the same destination </a:t>
            </a:r>
            <a:r>
              <a:rPr lang="mr-IN" sz="2800" dirty="0" smtClean="0"/>
              <a:t>–</a:t>
            </a:r>
            <a:r>
              <a:rPr lang="en-US" sz="2800" dirty="0" smtClean="0"/>
              <a:t> being on the journey to find unity </a:t>
            </a:r>
            <a:r>
              <a:rPr lang="en-US" sz="2800" dirty="0" smtClean="0"/>
              <a:t>with an impersonal “One.</a:t>
            </a:r>
          </a:p>
          <a:p>
            <a:pPr>
              <a:lnSpc>
                <a:spcPct val="100000"/>
              </a:lnSpc>
              <a:spcBef>
                <a:spcPts val="0"/>
              </a:spcBef>
              <a:buClrTx/>
            </a:pPr>
            <a:r>
              <a:rPr lang="en-US" sz="2800" dirty="0" smtClean="0"/>
              <a:t>Just </a:t>
            </a:r>
            <a:r>
              <a:rPr lang="en-US" sz="2800" dirty="0" smtClean="0"/>
              <a:t>look to yourself and you will find truth and </a:t>
            </a:r>
            <a:r>
              <a:rPr lang="en-US" sz="2800" dirty="0" smtClean="0"/>
              <a:t>God</a:t>
            </a:r>
            <a:r>
              <a:rPr lang="en-US" sz="2800" dirty="0"/>
              <a:t>.</a:t>
            </a:r>
            <a:r>
              <a:rPr lang="en-US" sz="2800" dirty="0" smtClean="0"/>
              <a:t> You </a:t>
            </a:r>
            <a:r>
              <a:rPr lang="en-US" sz="2800" dirty="0" smtClean="0"/>
              <a:t>can do anything if you believe in yourself.</a:t>
            </a:r>
          </a:p>
          <a:p>
            <a:pPr>
              <a:lnSpc>
                <a:spcPct val="100000"/>
              </a:lnSpc>
              <a:spcBef>
                <a:spcPts val="0"/>
              </a:spcBef>
              <a:buClrTx/>
            </a:pPr>
            <a:r>
              <a:rPr lang="en-US" sz="2800" dirty="0" smtClean="0"/>
              <a:t>After you die, you </a:t>
            </a:r>
            <a:r>
              <a:rPr lang="en-US" sz="2800" dirty="0" smtClean="0"/>
              <a:t>come </a:t>
            </a:r>
            <a:r>
              <a:rPr lang="en-US" sz="2800" dirty="0" smtClean="0"/>
              <a:t>back </a:t>
            </a:r>
            <a:r>
              <a:rPr lang="en-US" sz="2800" dirty="0" smtClean="0"/>
              <a:t>around, and around, and around.</a:t>
            </a:r>
            <a:endParaRPr lang="en-US" sz="2800" dirty="0" smtClean="0"/>
          </a:p>
        </p:txBody>
      </p:sp>
      <p:sp>
        <p:nvSpPr>
          <p:cNvPr id="5" name="TextBox 4"/>
          <p:cNvSpPr txBox="1"/>
          <p:nvPr/>
        </p:nvSpPr>
        <p:spPr>
          <a:xfrm>
            <a:off x="1184598" y="1463441"/>
            <a:ext cx="5023733" cy="1938992"/>
          </a:xfrm>
          <a:prstGeom prst="rect">
            <a:avLst/>
          </a:prstGeom>
          <a:solidFill>
            <a:schemeClr val="accent1"/>
          </a:solidFill>
          <a:ln w="50800" cmpd="sng">
            <a:solidFill>
              <a:schemeClr val="tx1"/>
            </a:solidFill>
          </a:ln>
        </p:spPr>
        <p:txBody>
          <a:bodyPr wrap="square" rtlCol="0">
            <a:spAutoFit/>
          </a:bodyPr>
          <a:lstStyle/>
          <a:p>
            <a:pPr algn="ctr"/>
            <a:r>
              <a:rPr lang="en-US" sz="4000" dirty="0" smtClean="0"/>
              <a:t>Pantheism </a:t>
            </a:r>
            <a:r>
              <a:rPr lang="mr-IN" sz="4000" dirty="0" smtClean="0"/>
              <a:t>–</a:t>
            </a:r>
            <a:r>
              <a:rPr lang="en-US" sz="4000" dirty="0" smtClean="0"/>
              <a:t> all is God</a:t>
            </a:r>
            <a:endParaRPr lang="en-US" sz="4000" dirty="0"/>
          </a:p>
          <a:p>
            <a:pPr algn="ctr"/>
            <a:r>
              <a:rPr lang="en-US" sz="4000" dirty="0" smtClean="0"/>
              <a:t>Monism </a:t>
            </a:r>
            <a:r>
              <a:rPr lang="mr-IN" sz="4000" dirty="0" smtClean="0"/>
              <a:t>–</a:t>
            </a:r>
            <a:r>
              <a:rPr lang="en-US" sz="4000" dirty="0" smtClean="0"/>
              <a:t> all is one</a:t>
            </a:r>
          </a:p>
          <a:p>
            <a:pPr algn="ctr"/>
            <a:r>
              <a:rPr lang="en-US" sz="4000" dirty="0" smtClean="0"/>
              <a:t>New Age </a:t>
            </a:r>
            <a:endParaRPr lang="en-US" sz="4000"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contrast="-24000"/>
                    </a14:imgEffect>
                  </a14:imgLayer>
                </a14:imgProps>
              </a:ext>
              <a:ext uri="{28A0092B-C50C-407E-A947-70E740481C1C}">
                <a14:useLocalDpi xmlns:a14="http://schemas.microsoft.com/office/drawing/2010/main" val="0"/>
              </a:ext>
            </a:extLst>
          </a:blip>
          <a:stretch>
            <a:fillRect/>
          </a:stretch>
        </p:blipFill>
        <p:spPr>
          <a:xfrm>
            <a:off x="2146852" y="3684105"/>
            <a:ext cx="3275707" cy="2931150"/>
          </a:xfrm>
          <a:prstGeom prst="rect">
            <a:avLst/>
          </a:prstGeom>
        </p:spPr>
      </p:pic>
    </p:spTree>
    <p:extLst>
      <p:ext uri="{BB962C8B-B14F-4D97-AF65-F5344CB8AC3E}">
        <p14:creationId xmlns:p14="http://schemas.microsoft.com/office/powerpoint/2010/main" val="17231640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643" y="382385"/>
            <a:ext cx="10555357" cy="1492132"/>
          </a:xfrm>
        </p:spPr>
        <p:txBody>
          <a:bodyPr>
            <a:normAutofit/>
          </a:bodyPr>
          <a:lstStyle/>
          <a:p>
            <a:r>
              <a:rPr lang="en-US" dirty="0"/>
              <a:t> five dominant world views: </a:t>
            </a:r>
            <a:r>
              <a:rPr lang="en-US" dirty="0" smtClean="0"/>
              <a:t>3 </a:t>
            </a:r>
            <a:r>
              <a:rPr lang="en-US" dirty="0"/>
              <a:t>of 5</a:t>
            </a:r>
          </a:p>
        </p:txBody>
      </p:sp>
      <p:sp>
        <p:nvSpPr>
          <p:cNvPr id="3" name="Content Placeholder 2"/>
          <p:cNvSpPr>
            <a:spLocks noGrp="1"/>
          </p:cNvSpPr>
          <p:nvPr>
            <p:ph idx="1"/>
          </p:nvPr>
        </p:nvSpPr>
        <p:spPr>
          <a:xfrm>
            <a:off x="7150082" y="1666542"/>
            <a:ext cx="4375849" cy="4922518"/>
          </a:xfrm>
        </p:spPr>
        <p:txBody>
          <a:bodyPr>
            <a:normAutofit lnSpcReduction="10000"/>
          </a:bodyPr>
          <a:lstStyle/>
          <a:p>
            <a:pPr>
              <a:lnSpc>
                <a:spcPct val="100000"/>
              </a:lnSpc>
              <a:spcBef>
                <a:spcPts val="0"/>
              </a:spcBef>
              <a:buClrTx/>
            </a:pPr>
            <a:r>
              <a:rPr lang="en-US" sz="2800" dirty="0" smtClean="0"/>
              <a:t>The ultimate reality is </a:t>
            </a:r>
            <a:r>
              <a:rPr lang="en-US" sz="2800" b="1" u="sng" dirty="0" smtClean="0"/>
              <a:t>spiritual</a:t>
            </a:r>
            <a:r>
              <a:rPr lang="en-US" sz="2800" dirty="0" smtClean="0"/>
              <a:t>, not material. </a:t>
            </a:r>
          </a:p>
          <a:p>
            <a:pPr>
              <a:lnSpc>
                <a:spcPct val="100000"/>
              </a:lnSpc>
              <a:spcBef>
                <a:spcPts val="0"/>
              </a:spcBef>
              <a:buClrTx/>
            </a:pPr>
            <a:r>
              <a:rPr lang="en-US" sz="2800" dirty="0" smtClean="0"/>
              <a:t>What is spiritual is not personal, cannot be known, yet exists all around us.</a:t>
            </a:r>
          </a:p>
          <a:p>
            <a:pPr>
              <a:lnSpc>
                <a:spcPct val="100000"/>
              </a:lnSpc>
              <a:spcBef>
                <a:spcPts val="0"/>
              </a:spcBef>
              <a:buClrTx/>
            </a:pPr>
            <a:r>
              <a:rPr lang="en-US" sz="2800" dirty="0" smtClean="0"/>
              <a:t>Humans must appease the gods, get in touch w/ great spirits, demons, ancestors.</a:t>
            </a:r>
          </a:p>
          <a:p>
            <a:pPr>
              <a:lnSpc>
                <a:spcPct val="100000"/>
              </a:lnSpc>
              <a:spcBef>
                <a:spcPts val="0"/>
              </a:spcBef>
              <a:buClrTx/>
            </a:pPr>
            <a:r>
              <a:rPr lang="en-US" sz="2800" dirty="0" smtClean="0"/>
              <a:t>Humans are at the mercy of the </a:t>
            </a:r>
            <a:r>
              <a:rPr lang="en-US" sz="2800" dirty="0" smtClean="0"/>
              <a:t>gods.</a:t>
            </a:r>
            <a:endParaRPr lang="en-US" sz="2800" dirty="0"/>
          </a:p>
          <a:p>
            <a:pPr>
              <a:lnSpc>
                <a:spcPct val="100000"/>
              </a:lnSpc>
              <a:spcBef>
                <a:spcPts val="0"/>
              </a:spcBef>
              <a:buClrTx/>
            </a:pPr>
            <a:r>
              <a:rPr lang="en-US" sz="2800" dirty="0" smtClean="0"/>
              <a:t>After </a:t>
            </a:r>
            <a:r>
              <a:rPr lang="en-US" sz="2800" dirty="0" smtClean="0"/>
              <a:t>death, there exists </a:t>
            </a:r>
            <a:r>
              <a:rPr lang="en-US" sz="2800" dirty="0" smtClean="0"/>
              <a:t>an  uncertain </a:t>
            </a:r>
            <a:r>
              <a:rPr lang="en-US" sz="2800" dirty="0" smtClean="0"/>
              <a:t>underworld.</a:t>
            </a:r>
            <a:endParaRPr lang="en-US" sz="2800" dirty="0" smtClean="0"/>
          </a:p>
        </p:txBody>
      </p:sp>
      <p:sp>
        <p:nvSpPr>
          <p:cNvPr id="4" name="TextBox 3"/>
          <p:cNvSpPr txBox="1"/>
          <p:nvPr/>
        </p:nvSpPr>
        <p:spPr>
          <a:xfrm>
            <a:off x="1034508" y="1128451"/>
            <a:ext cx="4620126" cy="5555367"/>
          </a:xfrm>
          <a:prstGeom prst="rect">
            <a:avLst/>
          </a:prstGeom>
          <a:solidFill>
            <a:schemeClr val="accent1"/>
          </a:solidFill>
          <a:ln w="50800" cmpd="sng">
            <a:solidFill>
              <a:schemeClr val="tx1"/>
            </a:solidFill>
          </a:ln>
        </p:spPr>
        <p:txBody>
          <a:bodyPr wrap="square" rtlCol="0">
            <a:spAutoFit/>
          </a:bodyPr>
          <a:lstStyle/>
          <a:p>
            <a:pPr algn="ctr"/>
            <a:r>
              <a:rPr lang="en-US" sz="4000" dirty="0" smtClean="0"/>
              <a:t>Polytheism -  </a:t>
            </a:r>
            <a:r>
              <a:rPr lang="en-US" sz="4000" dirty="0" smtClean="0"/>
              <a:t/>
            </a:r>
            <a:br>
              <a:rPr lang="en-US" sz="4000" dirty="0" smtClean="0"/>
            </a:br>
            <a:r>
              <a:rPr lang="en-US" sz="4000" u="sng" dirty="0" smtClean="0"/>
              <a:t>(many gods)</a:t>
            </a:r>
            <a:endParaRPr lang="en-US" sz="4000" u="sng" dirty="0"/>
          </a:p>
          <a:p>
            <a:pPr algn="ctr"/>
            <a:r>
              <a:rPr lang="en-US" sz="4000" dirty="0" smtClean="0"/>
              <a:t>Animism</a:t>
            </a:r>
          </a:p>
          <a:p>
            <a:pPr algn="ctr"/>
            <a:r>
              <a:rPr lang="en-US" sz="4000" dirty="0" smtClean="0"/>
              <a:t>Spiritism</a:t>
            </a:r>
          </a:p>
          <a:p>
            <a:pPr algn="ctr"/>
            <a:r>
              <a:rPr lang="en-US" sz="4000" dirty="0" smtClean="0"/>
              <a:t>Paganism</a:t>
            </a:r>
          </a:p>
          <a:p>
            <a:pPr algn="ctr"/>
            <a:r>
              <a:rPr lang="en-US" sz="4000" dirty="0" smtClean="0"/>
              <a:t>Mythology</a:t>
            </a:r>
          </a:p>
          <a:p>
            <a:pPr algn="ctr"/>
            <a:r>
              <a:rPr lang="en-US" sz="4000" dirty="0" smtClean="0"/>
              <a:t>Hinduism</a:t>
            </a:r>
            <a:endParaRPr lang="en-US" sz="4000" dirty="0"/>
          </a:p>
          <a:p>
            <a:pPr algn="ctr"/>
            <a:r>
              <a:rPr lang="en-US" sz="4000" dirty="0" smtClean="0"/>
              <a:t>Astrology</a:t>
            </a:r>
          </a:p>
          <a:p>
            <a:pPr algn="ctr"/>
            <a:r>
              <a:rPr lang="en-US" sz="3500" dirty="0" smtClean="0"/>
              <a:t>Psychics/Fortune telling</a:t>
            </a:r>
          </a:p>
        </p:txBody>
      </p:sp>
      <p:pic>
        <p:nvPicPr>
          <p:cNvPr id="5" name="Picture 4"/>
          <p:cNvPicPr>
            <a:picLocks noChangeAspect="1"/>
          </p:cNvPicPr>
          <p:nvPr/>
        </p:nvPicPr>
        <p:blipFill>
          <a:blip r:embed="rId2">
            <a:extLst>
              <a:ext uri="{BEBA8EAE-BF5A-486C-A8C5-ECC9F3942E4B}">
                <a14:imgProps xmlns:a14="http://schemas.microsoft.com/office/drawing/2010/main">
                  <a14:imgLayer r:embed="rId3">
                    <a14:imgEffect>
                      <a14:brightnessContrast contrast="-35000"/>
                    </a14:imgEffect>
                  </a14:imgLayer>
                </a14:imgProps>
              </a:ext>
              <a:ext uri="{28A0092B-C50C-407E-A947-70E740481C1C}">
                <a14:useLocalDpi xmlns:a14="http://schemas.microsoft.com/office/drawing/2010/main" val="0"/>
              </a:ext>
            </a:extLst>
          </a:blip>
          <a:stretch>
            <a:fillRect/>
          </a:stretch>
        </p:blipFill>
        <p:spPr>
          <a:xfrm>
            <a:off x="4631084" y="3402106"/>
            <a:ext cx="2398367" cy="2433767"/>
          </a:xfrm>
          <a:prstGeom prst="rect">
            <a:avLst/>
          </a:prstGeom>
        </p:spPr>
      </p:pic>
    </p:spTree>
    <p:extLst>
      <p:ext uri="{BB962C8B-B14F-4D97-AF65-F5344CB8AC3E}">
        <p14:creationId xmlns:p14="http://schemas.microsoft.com/office/powerpoint/2010/main" val="13259092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4643" y="382385"/>
            <a:ext cx="10555357" cy="1492132"/>
          </a:xfrm>
        </p:spPr>
        <p:txBody>
          <a:bodyPr>
            <a:normAutofit/>
          </a:bodyPr>
          <a:lstStyle/>
          <a:p>
            <a:r>
              <a:rPr lang="en-US" dirty="0"/>
              <a:t> five dominant world views: 4</a:t>
            </a:r>
            <a:r>
              <a:rPr lang="en-US" dirty="0" smtClean="0"/>
              <a:t> </a:t>
            </a:r>
            <a:r>
              <a:rPr lang="en-US" dirty="0"/>
              <a:t>of 5</a:t>
            </a:r>
          </a:p>
        </p:txBody>
      </p:sp>
      <p:sp>
        <p:nvSpPr>
          <p:cNvPr id="3" name="Content Placeholder 2"/>
          <p:cNvSpPr>
            <a:spLocks noGrp="1"/>
          </p:cNvSpPr>
          <p:nvPr>
            <p:ph idx="1"/>
          </p:nvPr>
        </p:nvSpPr>
        <p:spPr>
          <a:xfrm>
            <a:off x="7075170" y="1290918"/>
            <a:ext cx="4812030" cy="5284695"/>
          </a:xfrm>
        </p:spPr>
        <p:txBody>
          <a:bodyPr>
            <a:normAutofit fontScale="77500" lnSpcReduction="20000"/>
          </a:bodyPr>
          <a:lstStyle/>
          <a:p>
            <a:pPr>
              <a:lnSpc>
                <a:spcPct val="100000"/>
              </a:lnSpc>
              <a:spcBef>
                <a:spcPts val="0"/>
              </a:spcBef>
              <a:buClrTx/>
            </a:pPr>
            <a:r>
              <a:rPr lang="en-US" sz="3200" dirty="0"/>
              <a:t>There is no </a:t>
            </a:r>
            <a:r>
              <a:rPr lang="en-US" sz="3200" dirty="0" smtClean="0"/>
              <a:t>Absolute Truth, </a:t>
            </a:r>
            <a:r>
              <a:rPr lang="en-US" sz="3200" dirty="0"/>
              <a:t>but </a:t>
            </a:r>
            <a:r>
              <a:rPr lang="en-US" sz="3200" dirty="0" smtClean="0"/>
              <a:t>there are many </a:t>
            </a:r>
            <a:r>
              <a:rPr lang="en-US" sz="3200" dirty="0"/>
              <a:t>truths.</a:t>
            </a:r>
          </a:p>
          <a:p>
            <a:pPr>
              <a:lnSpc>
                <a:spcPct val="100000"/>
              </a:lnSpc>
              <a:spcBef>
                <a:spcPts val="0"/>
              </a:spcBef>
              <a:buClrTx/>
            </a:pPr>
            <a:r>
              <a:rPr lang="en-US" sz="3200" dirty="0" smtClean="0"/>
              <a:t>Reality is unknown, so no one knows truth. You just have your interpretation.</a:t>
            </a:r>
          </a:p>
          <a:p>
            <a:pPr>
              <a:lnSpc>
                <a:spcPct val="100000"/>
              </a:lnSpc>
              <a:spcBef>
                <a:spcPts val="0"/>
              </a:spcBef>
              <a:buClrTx/>
            </a:pPr>
            <a:r>
              <a:rPr lang="en-US" sz="3200" dirty="0" smtClean="0"/>
              <a:t>Nothing is fixed.</a:t>
            </a:r>
            <a:endParaRPr lang="en-US" sz="3200" dirty="0" smtClean="0"/>
          </a:p>
          <a:p>
            <a:pPr>
              <a:lnSpc>
                <a:spcPct val="100000"/>
              </a:lnSpc>
              <a:spcBef>
                <a:spcPts val="0"/>
              </a:spcBef>
              <a:buClrTx/>
            </a:pPr>
            <a:r>
              <a:rPr lang="en-US" sz="3200" dirty="0" smtClean="0"/>
              <a:t>Customized spirituality</a:t>
            </a:r>
          </a:p>
          <a:p>
            <a:pPr>
              <a:lnSpc>
                <a:spcPct val="100000"/>
              </a:lnSpc>
              <a:spcBef>
                <a:spcPts val="0"/>
              </a:spcBef>
              <a:buClrTx/>
            </a:pPr>
            <a:r>
              <a:rPr lang="en-US" sz="3200" dirty="0" smtClean="0"/>
              <a:t>You are your own authority.</a:t>
            </a:r>
          </a:p>
          <a:p>
            <a:pPr>
              <a:lnSpc>
                <a:spcPct val="100000"/>
              </a:lnSpc>
              <a:spcBef>
                <a:spcPts val="0"/>
              </a:spcBef>
              <a:buClrTx/>
            </a:pPr>
            <a:r>
              <a:rPr lang="en-US" sz="3200" dirty="0" smtClean="0"/>
              <a:t>Life is void of any larger morality or </a:t>
            </a:r>
            <a:r>
              <a:rPr lang="en-US" sz="3200" dirty="0" smtClean="0"/>
              <a:t>meaning, incl. no </a:t>
            </a:r>
            <a:r>
              <a:rPr lang="en-US" sz="3200" dirty="0" smtClean="0"/>
              <a:t>good </a:t>
            </a:r>
            <a:r>
              <a:rPr lang="en-US" sz="3200" dirty="0" smtClean="0"/>
              <a:t>or</a:t>
            </a:r>
            <a:r>
              <a:rPr lang="en-US" sz="3200" dirty="0" smtClean="0"/>
              <a:t> </a:t>
            </a:r>
            <a:r>
              <a:rPr lang="en-US" sz="3200" dirty="0" smtClean="0"/>
              <a:t>evil.</a:t>
            </a:r>
          </a:p>
          <a:p>
            <a:pPr>
              <a:lnSpc>
                <a:spcPct val="100000"/>
              </a:lnSpc>
              <a:spcBef>
                <a:spcPts val="0"/>
              </a:spcBef>
              <a:buClrTx/>
            </a:pPr>
            <a:r>
              <a:rPr lang="en-US" sz="3200" dirty="0" smtClean="0"/>
              <a:t>Believe whatever you want; eventually the best solution will emerge.</a:t>
            </a:r>
          </a:p>
          <a:p>
            <a:pPr>
              <a:lnSpc>
                <a:spcPct val="100000"/>
              </a:lnSpc>
              <a:spcBef>
                <a:spcPts val="0"/>
              </a:spcBef>
              <a:buClrTx/>
            </a:pPr>
            <a:r>
              <a:rPr lang="en-US" sz="3200" dirty="0" smtClean="0"/>
              <a:t>“Do whatever feels good for you, as long as it doesn’t hurt anyone.”</a:t>
            </a:r>
          </a:p>
          <a:p>
            <a:pPr>
              <a:lnSpc>
                <a:spcPct val="100000"/>
              </a:lnSpc>
              <a:spcBef>
                <a:spcPts val="0"/>
              </a:spcBef>
              <a:buClrTx/>
            </a:pPr>
            <a:r>
              <a:rPr lang="en-US" sz="3200" dirty="0" smtClean="0"/>
              <a:t>Tolerance</a:t>
            </a:r>
          </a:p>
        </p:txBody>
      </p:sp>
      <p:sp>
        <p:nvSpPr>
          <p:cNvPr id="4" name="TextBox 3"/>
          <p:cNvSpPr txBox="1"/>
          <p:nvPr/>
        </p:nvSpPr>
        <p:spPr>
          <a:xfrm>
            <a:off x="1110738" y="2650151"/>
            <a:ext cx="4897662" cy="1938992"/>
          </a:xfrm>
          <a:prstGeom prst="rect">
            <a:avLst/>
          </a:prstGeom>
          <a:solidFill>
            <a:schemeClr val="accent1"/>
          </a:solidFill>
          <a:ln w="50800" cmpd="sng">
            <a:solidFill>
              <a:schemeClr val="tx1"/>
            </a:solidFill>
          </a:ln>
        </p:spPr>
        <p:txBody>
          <a:bodyPr wrap="square" rtlCol="0">
            <a:spAutoFit/>
          </a:bodyPr>
          <a:lstStyle/>
          <a:p>
            <a:pPr algn="ctr"/>
            <a:r>
              <a:rPr lang="en-US" sz="4000" dirty="0" smtClean="0"/>
              <a:t>Pick Your Own Belief!</a:t>
            </a:r>
          </a:p>
          <a:p>
            <a:pPr algn="ctr"/>
            <a:r>
              <a:rPr lang="en-US" sz="4000" dirty="0" smtClean="0"/>
              <a:t>Moral Relativism</a:t>
            </a:r>
          </a:p>
          <a:p>
            <a:pPr algn="ctr"/>
            <a:r>
              <a:rPr lang="en-US" sz="4000" dirty="0" smtClean="0"/>
              <a:t>Postmodern Thought</a:t>
            </a:r>
            <a:endParaRPr lang="en-US" sz="2500" dirty="0" smtClean="0"/>
          </a:p>
        </p:txBody>
      </p:sp>
      <p:sp>
        <p:nvSpPr>
          <p:cNvPr id="5" name="TextBox 4"/>
          <p:cNvSpPr txBox="1"/>
          <p:nvPr/>
        </p:nvSpPr>
        <p:spPr>
          <a:xfrm>
            <a:off x="1456108" y="5126250"/>
            <a:ext cx="4206921" cy="477054"/>
          </a:xfrm>
          <a:prstGeom prst="rect">
            <a:avLst/>
          </a:prstGeom>
          <a:noFill/>
        </p:spPr>
        <p:txBody>
          <a:bodyPr wrap="none" rtlCol="0">
            <a:spAutoFit/>
          </a:bodyPr>
          <a:lstStyle/>
          <a:p>
            <a:r>
              <a:rPr lang="en-US" sz="2500" dirty="0" smtClean="0"/>
              <a:t>Draw your own diagram here!!</a:t>
            </a:r>
            <a:endParaRPr lang="en-US" sz="2500" dirty="0"/>
          </a:p>
        </p:txBody>
      </p:sp>
    </p:spTree>
    <p:extLst>
      <p:ext uri="{BB962C8B-B14F-4D97-AF65-F5344CB8AC3E}">
        <p14:creationId xmlns:p14="http://schemas.microsoft.com/office/powerpoint/2010/main" val="20282414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16991" y="1533832"/>
            <a:ext cx="5050064" cy="5324168"/>
          </a:xfrm>
        </p:spPr>
        <p:txBody>
          <a:bodyPr>
            <a:normAutofit/>
          </a:bodyPr>
          <a:lstStyle/>
          <a:p>
            <a:pPr>
              <a:lnSpc>
                <a:spcPct val="100000"/>
              </a:lnSpc>
              <a:spcBef>
                <a:spcPts val="0"/>
              </a:spcBef>
              <a:buClrTx/>
            </a:pPr>
            <a:r>
              <a:rPr lang="en-US" sz="2900" dirty="0" smtClean="0"/>
              <a:t>There is a difference between creation and Creator.  </a:t>
            </a:r>
          </a:p>
          <a:p>
            <a:pPr>
              <a:lnSpc>
                <a:spcPct val="100000"/>
              </a:lnSpc>
              <a:spcBef>
                <a:spcPts val="0"/>
              </a:spcBef>
              <a:buClrTx/>
            </a:pPr>
            <a:r>
              <a:rPr lang="en-US" sz="2900" dirty="0" smtClean="0"/>
              <a:t>Ultimate reality is found in an infinite, intelligent, </a:t>
            </a:r>
            <a:r>
              <a:rPr lang="en-US" sz="2900" b="1" u="sng" dirty="0" smtClean="0"/>
              <a:t>personal </a:t>
            </a:r>
            <a:r>
              <a:rPr lang="en-US" sz="2900" dirty="0" smtClean="0"/>
              <a:t>God </a:t>
            </a:r>
            <a:r>
              <a:rPr lang="en-US" sz="2900" dirty="0" smtClean="0"/>
              <a:t>who can be </a:t>
            </a:r>
            <a:r>
              <a:rPr lang="en-US" sz="2900" dirty="0" smtClean="0"/>
              <a:t>known.</a:t>
            </a:r>
            <a:endParaRPr lang="en-US" sz="2900" dirty="0" smtClean="0"/>
          </a:p>
          <a:p>
            <a:pPr>
              <a:lnSpc>
                <a:spcPct val="100000"/>
              </a:lnSpc>
              <a:spcBef>
                <a:spcPts val="0"/>
              </a:spcBef>
              <a:buClrTx/>
            </a:pPr>
            <a:r>
              <a:rPr lang="en-US" sz="2900" dirty="0" smtClean="0"/>
              <a:t>In </a:t>
            </a:r>
            <a:r>
              <a:rPr lang="en-US" sz="2900" dirty="0"/>
              <a:t>b</a:t>
            </a:r>
            <a:r>
              <a:rPr lang="en-US" sz="2900" dirty="0" smtClean="0"/>
              <a:t>iblical </a:t>
            </a:r>
            <a:r>
              <a:rPr lang="en-US" sz="2900" dirty="0" smtClean="0"/>
              <a:t>Christianity, </a:t>
            </a:r>
            <a:r>
              <a:rPr lang="en-US" sz="2900" dirty="0" smtClean="0"/>
              <a:t>God is known </a:t>
            </a:r>
            <a:r>
              <a:rPr lang="en-US" sz="2900" dirty="0" smtClean="0"/>
              <a:t>through Jesus </a:t>
            </a:r>
            <a:r>
              <a:rPr lang="en-US" sz="2900" dirty="0" smtClean="0"/>
              <a:t>Christ.</a:t>
            </a:r>
            <a:endParaRPr lang="en-US" sz="2900" dirty="0" smtClean="0"/>
          </a:p>
          <a:p>
            <a:pPr>
              <a:lnSpc>
                <a:spcPct val="100000"/>
              </a:lnSpc>
              <a:spcBef>
                <a:spcPts val="0"/>
              </a:spcBef>
              <a:buClrTx/>
            </a:pPr>
            <a:r>
              <a:rPr lang="en-US" sz="2900" dirty="0" smtClean="0"/>
              <a:t>Life after death is </a:t>
            </a:r>
            <a:r>
              <a:rPr lang="en-US" sz="2900" dirty="0" smtClean="0"/>
              <a:t>a resurrection </a:t>
            </a:r>
            <a:r>
              <a:rPr lang="en-US" sz="2900" dirty="0" smtClean="0"/>
              <a:t>to </a:t>
            </a:r>
            <a:r>
              <a:rPr lang="en-US" sz="2900" dirty="0" smtClean="0"/>
              <a:t>eternity, </a:t>
            </a:r>
            <a:r>
              <a:rPr lang="en-US" sz="2900" dirty="0" smtClean="0"/>
              <a:t>either with or apart from </a:t>
            </a:r>
            <a:r>
              <a:rPr lang="en-US" sz="2900" dirty="0" smtClean="0"/>
              <a:t>God</a:t>
            </a:r>
            <a:r>
              <a:rPr lang="en-US" sz="2900" dirty="0" smtClean="0"/>
              <a:t>.</a:t>
            </a:r>
            <a:endParaRPr lang="en-US" sz="2900" dirty="0" smtClean="0"/>
          </a:p>
          <a:p>
            <a:pPr>
              <a:lnSpc>
                <a:spcPct val="100000"/>
              </a:lnSpc>
              <a:spcBef>
                <a:spcPts val="0"/>
              </a:spcBef>
              <a:buClrTx/>
            </a:pPr>
            <a:endParaRPr lang="en-US" sz="3200" dirty="0" smtClean="0"/>
          </a:p>
          <a:p>
            <a:pPr marL="0" marR="0" lvl="0" indent="0" defTabSz="914400" eaLnBrk="1" fontAlgn="auto" latinLnBrk="0" hangingPunct="1">
              <a:lnSpc>
                <a:spcPct val="100000"/>
              </a:lnSpc>
              <a:spcBef>
                <a:spcPts val="0"/>
              </a:spcBef>
              <a:spcAft>
                <a:spcPts val="0"/>
              </a:spcAft>
              <a:buClrTx/>
              <a:buSzTx/>
              <a:buNone/>
              <a:tabLst/>
              <a:defRPr/>
            </a:pPr>
            <a:endParaRPr lang="en-US" sz="3200" dirty="0"/>
          </a:p>
        </p:txBody>
      </p:sp>
      <p:sp>
        <p:nvSpPr>
          <p:cNvPr id="5" name="TextBox 4"/>
          <p:cNvSpPr txBox="1"/>
          <p:nvPr/>
        </p:nvSpPr>
        <p:spPr>
          <a:xfrm>
            <a:off x="1045938" y="1193273"/>
            <a:ext cx="4620126" cy="3785652"/>
          </a:xfrm>
          <a:prstGeom prst="rect">
            <a:avLst/>
          </a:prstGeom>
          <a:solidFill>
            <a:schemeClr val="accent1"/>
          </a:solidFill>
          <a:ln w="50800" cmpd="sng">
            <a:solidFill>
              <a:schemeClr val="tx1"/>
            </a:solidFill>
          </a:ln>
        </p:spPr>
        <p:txBody>
          <a:bodyPr wrap="square" rtlCol="0">
            <a:spAutoFit/>
          </a:bodyPr>
          <a:lstStyle/>
          <a:p>
            <a:pPr algn="ctr"/>
            <a:endParaRPr lang="en-US" sz="4000" dirty="0" smtClean="0"/>
          </a:p>
          <a:p>
            <a:pPr algn="ctr"/>
            <a:r>
              <a:rPr lang="en-US" sz="4000" u="sng" dirty="0" smtClean="0"/>
              <a:t>Monotheism</a:t>
            </a:r>
            <a:r>
              <a:rPr lang="en-US" sz="4000" dirty="0" smtClean="0"/>
              <a:t> </a:t>
            </a:r>
          </a:p>
          <a:p>
            <a:pPr algn="ctr"/>
            <a:r>
              <a:rPr lang="en-US" sz="4000" dirty="0" smtClean="0"/>
              <a:t>Christianity</a:t>
            </a:r>
            <a:endParaRPr lang="en-US" sz="4000" dirty="0"/>
          </a:p>
          <a:p>
            <a:pPr algn="ctr"/>
            <a:r>
              <a:rPr lang="en-US" sz="4000" dirty="0" smtClean="0"/>
              <a:t>Judaism</a:t>
            </a:r>
          </a:p>
          <a:p>
            <a:pPr algn="ctr"/>
            <a:r>
              <a:rPr lang="en-US" sz="4000" dirty="0" smtClean="0"/>
              <a:t>Islam</a:t>
            </a:r>
          </a:p>
          <a:p>
            <a:pPr algn="ctr"/>
            <a:endParaRPr lang="en-US" sz="4000" dirty="0"/>
          </a:p>
        </p:txBody>
      </p:sp>
      <p:sp>
        <p:nvSpPr>
          <p:cNvPr id="6" name="Title 1"/>
          <p:cNvSpPr txBox="1">
            <a:spLocks/>
          </p:cNvSpPr>
          <p:nvPr/>
        </p:nvSpPr>
        <p:spPr>
          <a:xfrm>
            <a:off x="874643" y="382385"/>
            <a:ext cx="10555357" cy="149213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a:lstStyle>
          <a:p>
            <a:r>
              <a:rPr lang="en-US" dirty="0" smtClean="0"/>
              <a:t> five dominant world views: 5 of 5</a:t>
            </a:r>
            <a:endParaRPr lang="en-US" dirty="0"/>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brightnessContrast contrast="-16000"/>
                    </a14:imgEffect>
                  </a14:imgLayer>
                </a14:imgProps>
              </a:ext>
            </a:extLst>
          </a:blip>
          <a:stretch>
            <a:fillRect/>
          </a:stretch>
        </p:blipFill>
        <p:spPr>
          <a:xfrm>
            <a:off x="4160511" y="3974951"/>
            <a:ext cx="2694790" cy="2694790"/>
          </a:xfrm>
          <a:prstGeom prst="rect">
            <a:avLst/>
          </a:prstGeom>
        </p:spPr>
      </p:pic>
    </p:spTree>
    <p:extLst>
      <p:ext uri="{BB962C8B-B14F-4D97-AF65-F5344CB8AC3E}">
        <p14:creationId xmlns:p14="http://schemas.microsoft.com/office/powerpoint/2010/main" val="13319933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997622" y="537210"/>
            <a:ext cx="9194378" cy="5419344"/>
          </a:xfrm>
          <a:prstGeom prst="rect">
            <a:avLst/>
          </a:prstGeom>
        </p:spPr>
      </p:pic>
      <p:sp>
        <p:nvSpPr>
          <p:cNvPr id="2" name="Title 1"/>
          <p:cNvSpPr>
            <a:spLocks noGrp="1"/>
          </p:cNvSpPr>
          <p:nvPr>
            <p:ph type="title"/>
          </p:nvPr>
        </p:nvSpPr>
        <p:spPr>
          <a:xfrm>
            <a:off x="1686018" y="40779"/>
            <a:ext cx="10178322" cy="806729"/>
          </a:xfrm>
        </p:spPr>
        <p:txBody>
          <a:bodyPr/>
          <a:lstStyle/>
          <a:p>
            <a:r>
              <a:rPr lang="en-US" dirty="0" smtClean="0"/>
              <a:t>the </a:t>
            </a:r>
            <a:r>
              <a:rPr lang="en-US" dirty="0" smtClean="0"/>
              <a:t>HISTORY OF Monotheism</a:t>
            </a:r>
            <a:endParaRPr lang="en-US" dirty="0"/>
          </a:p>
        </p:txBody>
      </p:sp>
      <p:sp>
        <p:nvSpPr>
          <p:cNvPr id="7" name="TextBox 6"/>
          <p:cNvSpPr txBox="1"/>
          <p:nvPr/>
        </p:nvSpPr>
        <p:spPr>
          <a:xfrm>
            <a:off x="0" y="5956554"/>
            <a:ext cx="12192000" cy="892552"/>
          </a:xfrm>
          <a:prstGeom prst="rect">
            <a:avLst/>
          </a:prstGeom>
          <a:solidFill>
            <a:schemeClr val="accent1"/>
          </a:solidFill>
        </p:spPr>
        <p:txBody>
          <a:bodyPr wrap="square" rtlCol="0">
            <a:spAutoFit/>
          </a:bodyPr>
          <a:lstStyle/>
          <a:p>
            <a:pPr algn="ctr"/>
            <a:r>
              <a:rPr lang="en-US" sz="2600" dirty="0" smtClean="0"/>
              <a:t>BELIEF IN THE TRINITARIAN GOD OF FATHER-SON-SPIRIT, SALVATION BY FAITH, RESCUE FROM SIN, HEAVEN/HELL ARE REAL, BELIEF IN SATAN &amp; DEMONS</a:t>
            </a:r>
            <a:endParaRPr lang="en-US" sz="2600" dirty="0"/>
          </a:p>
        </p:txBody>
      </p:sp>
      <p:sp>
        <p:nvSpPr>
          <p:cNvPr id="8" name="TextBox 7"/>
          <p:cNvSpPr txBox="1"/>
          <p:nvPr/>
        </p:nvSpPr>
        <p:spPr>
          <a:xfrm>
            <a:off x="6578710" y="1152475"/>
            <a:ext cx="2188420" cy="461665"/>
          </a:xfrm>
          <a:prstGeom prst="rect">
            <a:avLst/>
          </a:prstGeom>
          <a:noFill/>
        </p:spPr>
        <p:txBody>
          <a:bodyPr wrap="none" rtlCol="0">
            <a:spAutoFit/>
          </a:bodyPr>
          <a:lstStyle/>
          <a:p>
            <a:r>
              <a:rPr lang="en-US" sz="2400" dirty="0" smtClean="0">
                <a:solidFill>
                  <a:schemeClr val="accent1"/>
                </a:solidFill>
              </a:rPr>
              <a:t>CHRISTIANITY</a:t>
            </a:r>
            <a:endParaRPr lang="en-US" sz="2400" dirty="0">
              <a:solidFill>
                <a:schemeClr val="accent1"/>
              </a:solidFill>
            </a:endParaRPr>
          </a:p>
        </p:txBody>
      </p:sp>
      <p:sp>
        <p:nvSpPr>
          <p:cNvPr id="9" name="TextBox 8"/>
          <p:cNvSpPr txBox="1"/>
          <p:nvPr/>
        </p:nvSpPr>
        <p:spPr>
          <a:xfrm>
            <a:off x="292307" y="1263954"/>
            <a:ext cx="2673934" cy="3970318"/>
          </a:xfrm>
          <a:prstGeom prst="rect">
            <a:avLst/>
          </a:prstGeom>
          <a:solidFill>
            <a:schemeClr val="accent1"/>
          </a:solidFill>
          <a:ln w="53975">
            <a:solidFill>
              <a:schemeClr val="tx1"/>
            </a:solidFill>
          </a:ln>
        </p:spPr>
        <p:txBody>
          <a:bodyPr wrap="square" rtlCol="0">
            <a:spAutoFit/>
          </a:bodyPr>
          <a:lstStyle/>
          <a:p>
            <a:r>
              <a:rPr lang="en-US" dirty="0" smtClean="0"/>
              <a:t>IDEAS OUTSIDE </a:t>
            </a:r>
          </a:p>
          <a:p>
            <a:r>
              <a:rPr lang="en-US" dirty="0" smtClean="0"/>
              <a:t>THE CHRISTIANITY </a:t>
            </a:r>
            <a:r>
              <a:rPr lang="en-US" u="sng" dirty="0" smtClean="0"/>
              <a:t>UMBRELLA</a:t>
            </a:r>
          </a:p>
          <a:p>
            <a:endParaRPr lang="en-US" dirty="0"/>
          </a:p>
          <a:p>
            <a:pPr marL="342900" indent="-342900">
              <a:buAutoNum type="arabicParenR"/>
            </a:pPr>
            <a:r>
              <a:rPr lang="en-US" b="1" dirty="0" smtClean="0"/>
              <a:t>Judaism: </a:t>
            </a:r>
            <a:br>
              <a:rPr lang="en-US" b="1" dirty="0" smtClean="0"/>
            </a:br>
            <a:r>
              <a:rPr lang="en-US" dirty="0" smtClean="0"/>
              <a:t>Jesus was not the Messiah.</a:t>
            </a:r>
          </a:p>
          <a:p>
            <a:pPr marL="342900" indent="-342900">
              <a:buAutoNum type="arabicParenR"/>
            </a:pPr>
            <a:r>
              <a:rPr lang="en-US" b="1" dirty="0" smtClean="0"/>
              <a:t>Jehovah Witnesses, Islam, Mormons: </a:t>
            </a:r>
            <a:r>
              <a:rPr lang="en-US" dirty="0" smtClean="0"/>
              <a:t/>
            </a:r>
            <a:br>
              <a:rPr lang="en-US" dirty="0" smtClean="0"/>
            </a:br>
            <a:r>
              <a:rPr lang="en-US" dirty="0" smtClean="0"/>
              <a:t>Jesus is not God. </a:t>
            </a:r>
            <a:br>
              <a:rPr lang="en-US" dirty="0" smtClean="0"/>
            </a:br>
            <a:r>
              <a:rPr lang="en-US" dirty="0" smtClean="0"/>
              <a:t>(No Trinity)</a:t>
            </a:r>
            <a:endParaRPr lang="en-US" dirty="0" smtClean="0"/>
          </a:p>
          <a:p>
            <a:pPr marL="342900" indent="-342900">
              <a:buAutoNum type="arabicParenR"/>
            </a:pPr>
            <a:r>
              <a:rPr lang="en-US" b="1" dirty="0" smtClean="0"/>
              <a:t>Sects, Cults</a:t>
            </a:r>
            <a:r>
              <a:rPr lang="en-US" b="1" dirty="0" smtClean="0"/>
              <a:t>:</a:t>
            </a:r>
            <a:br>
              <a:rPr lang="en-US" b="1" dirty="0" smtClean="0"/>
            </a:br>
            <a:r>
              <a:rPr lang="en-US" dirty="0" smtClean="0"/>
              <a:t>Often manipulation, entrapment, exclusivity</a:t>
            </a:r>
            <a:endParaRPr lang="en-US" dirty="0"/>
          </a:p>
        </p:txBody>
      </p:sp>
      <p:sp>
        <p:nvSpPr>
          <p:cNvPr id="10" name="TextBox 9"/>
          <p:cNvSpPr txBox="1"/>
          <p:nvPr/>
        </p:nvSpPr>
        <p:spPr>
          <a:xfrm>
            <a:off x="4227442" y="1614140"/>
            <a:ext cx="7036905" cy="1200329"/>
          </a:xfrm>
          <a:prstGeom prst="rect">
            <a:avLst/>
          </a:prstGeom>
          <a:noFill/>
        </p:spPr>
        <p:txBody>
          <a:bodyPr wrap="square" rtlCol="0">
            <a:spAutoFit/>
          </a:bodyPr>
          <a:lstStyle/>
          <a:p>
            <a:pPr algn="ctr"/>
            <a:r>
              <a:rPr lang="en-US" dirty="0" smtClean="0">
                <a:solidFill>
                  <a:schemeClr val="bg1"/>
                </a:solidFill>
              </a:rPr>
              <a:t>JESUS DIED, RESURRECTED, ASCENDED</a:t>
            </a:r>
          </a:p>
          <a:p>
            <a:pPr algn="ctr"/>
            <a:r>
              <a:rPr lang="en-US" dirty="0" smtClean="0">
                <a:solidFill>
                  <a:schemeClr val="bg1"/>
                </a:solidFill>
              </a:rPr>
              <a:t>THE FIRST CHURCH 30-40 AD</a:t>
            </a:r>
          </a:p>
          <a:p>
            <a:pPr algn="ctr"/>
            <a:r>
              <a:rPr lang="en-US" dirty="0" smtClean="0">
                <a:solidFill>
                  <a:schemeClr val="bg1"/>
                </a:solidFill>
              </a:rPr>
              <a:t>COUNCILS FOR APOSTLE’S &amp; NICENE CREEDS 120-325 AD</a:t>
            </a:r>
          </a:p>
          <a:p>
            <a:r>
              <a:rPr lang="en-US" dirty="0" smtClean="0">
                <a:solidFill>
                  <a:schemeClr val="bg1"/>
                </a:solidFill>
              </a:rPr>
              <a:t>THE GREAT SCHISM1054 AD                 THE </a:t>
            </a:r>
            <a:r>
              <a:rPr lang="en-US" dirty="0">
                <a:solidFill>
                  <a:schemeClr val="bg1"/>
                </a:solidFill>
              </a:rPr>
              <a:t>REFORMATION 1517 </a:t>
            </a:r>
            <a:r>
              <a:rPr lang="en-US" dirty="0" smtClean="0">
                <a:solidFill>
                  <a:schemeClr val="bg1"/>
                </a:solidFill>
              </a:rPr>
              <a:t>AD</a:t>
            </a:r>
          </a:p>
        </p:txBody>
      </p:sp>
      <p:sp>
        <p:nvSpPr>
          <p:cNvPr id="23" name="Down Arrow 22"/>
          <p:cNvSpPr/>
          <p:nvPr/>
        </p:nvSpPr>
        <p:spPr>
          <a:xfrm rot="20597831">
            <a:off x="8994617" y="2876194"/>
            <a:ext cx="331305" cy="6895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Down Arrow 23"/>
          <p:cNvSpPr/>
          <p:nvPr/>
        </p:nvSpPr>
        <p:spPr>
          <a:xfrm rot="884275">
            <a:off x="6515879" y="2838357"/>
            <a:ext cx="357845" cy="9837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Down Arrow 24"/>
          <p:cNvSpPr/>
          <p:nvPr/>
        </p:nvSpPr>
        <p:spPr>
          <a:xfrm rot="870033">
            <a:off x="4481136" y="2755022"/>
            <a:ext cx="331305" cy="9318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3390955" y="3330251"/>
            <a:ext cx="1957587" cy="1754326"/>
          </a:xfrm>
          <a:prstGeom prst="rect">
            <a:avLst/>
          </a:prstGeom>
          <a:noFill/>
        </p:spPr>
        <p:txBody>
          <a:bodyPr wrap="none" rtlCol="0">
            <a:spAutoFit/>
          </a:bodyPr>
          <a:lstStyle/>
          <a:p>
            <a:r>
              <a:rPr lang="en-US" dirty="0" smtClean="0"/>
              <a:t>EASTERN </a:t>
            </a:r>
          </a:p>
          <a:p>
            <a:r>
              <a:rPr lang="en-US" dirty="0" smtClean="0"/>
              <a:t>ORTHODOXY</a:t>
            </a:r>
          </a:p>
          <a:p>
            <a:pPr lvl="1"/>
            <a:r>
              <a:rPr lang="en-US" dirty="0" smtClean="0"/>
              <a:t>-GREEK</a:t>
            </a:r>
          </a:p>
          <a:p>
            <a:pPr lvl="1"/>
            <a:r>
              <a:rPr lang="en-US" dirty="0" smtClean="0"/>
              <a:t>-UKRAINIAN</a:t>
            </a:r>
          </a:p>
          <a:p>
            <a:pPr lvl="1"/>
            <a:r>
              <a:rPr lang="en-US" dirty="0" smtClean="0"/>
              <a:t>-RUSSIAN</a:t>
            </a:r>
          </a:p>
          <a:p>
            <a:pPr lvl="1"/>
            <a:r>
              <a:rPr lang="en-US" dirty="0" smtClean="0"/>
              <a:t>-OTHER</a:t>
            </a:r>
            <a:endParaRPr lang="en-US" dirty="0"/>
          </a:p>
        </p:txBody>
      </p:sp>
      <p:sp>
        <p:nvSpPr>
          <p:cNvPr id="27" name="TextBox 26"/>
          <p:cNvSpPr txBox="1"/>
          <p:nvPr/>
        </p:nvSpPr>
        <p:spPr>
          <a:xfrm>
            <a:off x="5561958" y="3762698"/>
            <a:ext cx="2033505" cy="1200329"/>
          </a:xfrm>
          <a:prstGeom prst="rect">
            <a:avLst/>
          </a:prstGeom>
          <a:noFill/>
        </p:spPr>
        <p:txBody>
          <a:bodyPr wrap="none" rtlCol="0">
            <a:spAutoFit/>
          </a:bodyPr>
          <a:lstStyle/>
          <a:p>
            <a:r>
              <a:rPr lang="en-US" dirty="0" smtClean="0"/>
              <a:t>CATHOLICISM</a:t>
            </a:r>
          </a:p>
          <a:p>
            <a:r>
              <a:rPr lang="en-US" dirty="0" smtClean="0"/>
              <a:t> - ROMAN (WEST)</a:t>
            </a:r>
          </a:p>
          <a:p>
            <a:r>
              <a:rPr lang="en-US" dirty="0"/>
              <a:t> </a:t>
            </a:r>
            <a:r>
              <a:rPr lang="en-US" dirty="0" smtClean="0"/>
              <a:t>- GREEK (EAST)</a:t>
            </a:r>
          </a:p>
          <a:p>
            <a:r>
              <a:rPr lang="en-US" dirty="0"/>
              <a:t> </a:t>
            </a:r>
            <a:r>
              <a:rPr lang="en-US" dirty="0" smtClean="0"/>
              <a:t>- OTHER</a:t>
            </a:r>
            <a:endParaRPr lang="en-US" dirty="0"/>
          </a:p>
        </p:txBody>
      </p:sp>
      <p:sp>
        <p:nvSpPr>
          <p:cNvPr id="29" name="TextBox 28"/>
          <p:cNvSpPr txBox="1"/>
          <p:nvPr/>
        </p:nvSpPr>
        <p:spPr>
          <a:xfrm>
            <a:off x="9418019" y="3453516"/>
            <a:ext cx="1905393" cy="2031325"/>
          </a:xfrm>
          <a:prstGeom prst="rect">
            <a:avLst/>
          </a:prstGeom>
          <a:noFill/>
        </p:spPr>
        <p:txBody>
          <a:bodyPr wrap="none" rtlCol="0">
            <a:spAutoFit/>
          </a:bodyPr>
          <a:lstStyle/>
          <a:p>
            <a:r>
              <a:rPr lang="en-US" dirty="0" smtClean="0"/>
              <a:t>PROTESTANTISM</a:t>
            </a:r>
          </a:p>
          <a:p>
            <a:r>
              <a:rPr lang="en-US" dirty="0"/>
              <a:t> </a:t>
            </a:r>
            <a:r>
              <a:rPr lang="en-US" dirty="0" smtClean="0"/>
              <a:t>- EVANGELICAL</a:t>
            </a:r>
          </a:p>
          <a:p>
            <a:r>
              <a:rPr lang="en-US" dirty="0"/>
              <a:t> </a:t>
            </a:r>
            <a:r>
              <a:rPr lang="en-US" dirty="0" smtClean="0"/>
              <a:t>- BAPTIST</a:t>
            </a:r>
          </a:p>
          <a:p>
            <a:r>
              <a:rPr lang="en-US" dirty="0"/>
              <a:t> </a:t>
            </a:r>
            <a:r>
              <a:rPr lang="en-US" dirty="0" smtClean="0"/>
              <a:t>- LUTHERAN</a:t>
            </a:r>
          </a:p>
          <a:p>
            <a:r>
              <a:rPr lang="en-US" dirty="0"/>
              <a:t> </a:t>
            </a:r>
            <a:r>
              <a:rPr lang="en-US" dirty="0" smtClean="0"/>
              <a:t>- PENTACOSTAL</a:t>
            </a:r>
          </a:p>
          <a:p>
            <a:r>
              <a:rPr lang="en-US" dirty="0"/>
              <a:t> </a:t>
            </a:r>
            <a:r>
              <a:rPr lang="en-US" dirty="0" smtClean="0"/>
              <a:t>- METHODIST</a:t>
            </a:r>
          </a:p>
          <a:p>
            <a:r>
              <a:rPr lang="en-US" dirty="0"/>
              <a:t> </a:t>
            </a:r>
            <a:r>
              <a:rPr lang="en-US" dirty="0" smtClean="0"/>
              <a:t>- PRESBYTERIAN</a:t>
            </a:r>
            <a:endParaRPr lang="en-US" dirty="0"/>
          </a:p>
        </p:txBody>
      </p:sp>
    </p:spTree>
    <p:extLst>
      <p:ext uri="{BB962C8B-B14F-4D97-AF65-F5344CB8AC3E}">
        <p14:creationId xmlns:p14="http://schemas.microsoft.com/office/powerpoint/2010/main" val="9511608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3611" y="2552549"/>
            <a:ext cx="4077669" cy="3391051"/>
          </a:xfrm>
          <a:prstGeom prst="rect">
            <a:avLst/>
          </a:prstGeom>
        </p:spPr>
      </p:pic>
      <p:pic>
        <p:nvPicPr>
          <p:cNvPr id="7" name="Picture 6"/>
          <p:cNvPicPr>
            <a:picLocks noChangeAspect="1"/>
          </p:cNvPicPr>
          <p:nvPr/>
        </p:nvPicPr>
        <p:blipFill rotWithShape="1">
          <a:blip r:embed="rId4"/>
          <a:srcRect l="5478" t="4756" b="5140"/>
          <a:stretch/>
        </p:blipFill>
        <p:spPr>
          <a:xfrm>
            <a:off x="9160492" y="0"/>
            <a:ext cx="3031508" cy="2055008"/>
          </a:xfrm>
          <a:prstGeom prst="rect">
            <a:avLst/>
          </a:prstGeom>
        </p:spPr>
      </p:pic>
      <p:sp>
        <p:nvSpPr>
          <p:cNvPr id="2" name="Title 1"/>
          <p:cNvSpPr>
            <a:spLocks noGrp="1"/>
          </p:cNvSpPr>
          <p:nvPr>
            <p:ph type="title"/>
          </p:nvPr>
        </p:nvSpPr>
        <p:spPr>
          <a:xfrm>
            <a:off x="924664" y="20195"/>
            <a:ext cx="8548313" cy="691808"/>
          </a:xfrm>
        </p:spPr>
        <p:txBody>
          <a:bodyPr>
            <a:normAutofit fontScale="90000"/>
          </a:bodyPr>
          <a:lstStyle/>
          <a:p>
            <a:r>
              <a:rPr lang="en-US" sz="4600" dirty="0" smtClean="0"/>
              <a:t>Monotheism:</a:t>
            </a:r>
            <a:br>
              <a:rPr lang="en-US" sz="4600" dirty="0" smtClean="0"/>
            </a:br>
            <a:r>
              <a:rPr lang="en-US" sz="4600" dirty="0" smtClean="0"/>
              <a:t>biblical Christian worldview</a:t>
            </a:r>
            <a:endParaRPr lang="en-US" sz="4600" dirty="0"/>
          </a:p>
        </p:txBody>
      </p:sp>
      <p:sp>
        <p:nvSpPr>
          <p:cNvPr id="8" name="TextBox 7"/>
          <p:cNvSpPr txBox="1"/>
          <p:nvPr/>
        </p:nvSpPr>
        <p:spPr>
          <a:xfrm>
            <a:off x="9772651" y="772354"/>
            <a:ext cx="1440179" cy="1200329"/>
          </a:xfrm>
          <a:prstGeom prst="rect">
            <a:avLst/>
          </a:prstGeom>
          <a:solidFill>
            <a:schemeClr val="tx1"/>
          </a:solidFill>
        </p:spPr>
        <p:txBody>
          <a:bodyPr wrap="square" rtlCol="0">
            <a:spAutoFit/>
          </a:bodyPr>
          <a:lstStyle/>
          <a:p>
            <a:r>
              <a:rPr lang="en-US" sz="1200" dirty="0" smtClean="0">
                <a:solidFill>
                  <a:schemeClr val="bg2"/>
                </a:solidFill>
              </a:rPr>
              <a:t>90%+ </a:t>
            </a:r>
            <a:r>
              <a:rPr lang="en-US" sz="1200" dirty="0" smtClean="0">
                <a:solidFill>
                  <a:schemeClr val="bg2"/>
                </a:solidFill>
              </a:rPr>
              <a:t>of Ukrainians </a:t>
            </a:r>
            <a:r>
              <a:rPr lang="en-US" sz="1200" dirty="0" smtClean="0">
                <a:solidFill>
                  <a:schemeClr val="bg2"/>
                </a:solidFill>
              </a:rPr>
              <a:t>consider themselves Christians, but what does </a:t>
            </a:r>
            <a:r>
              <a:rPr lang="en-US" sz="1200" dirty="0" smtClean="0">
                <a:solidFill>
                  <a:schemeClr val="bg2"/>
                </a:solidFill>
              </a:rPr>
              <a:t>having</a:t>
            </a:r>
            <a:r>
              <a:rPr lang="en-US" sz="1200" dirty="0" smtClean="0">
                <a:solidFill>
                  <a:schemeClr val="bg2"/>
                </a:solidFill>
              </a:rPr>
              <a:t> </a:t>
            </a:r>
            <a:r>
              <a:rPr lang="en-US" sz="1200" dirty="0" smtClean="0">
                <a:solidFill>
                  <a:schemeClr val="bg2"/>
                </a:solidFill>
              </a:rPr>
              <a:t>a Christian worldview really look like?</a:t>
            </a:r>
            <a:endParaRPr lang="en-US" sz="1200" dirty="0">
              <a:solidFill>
                <a:schemeClr val="bg2"/>
              </a:solidFill>
            </a:endParaRPr>
          </a:p>
        </p:txBody>
      </p:sp>
      <p:pic>
        <p:nvPicPr>
          <p:cNvPr id="11" name="Picture 10"/>
          <p:cNvPicPr>
            <a:picLocks noChangeAspect="1"/>
          </p:cNvPicPr>
          <p:nvPr/>
        </p:nvPicPr>
        <p:blipFill rotWithShape="1">
          <a:blip r:embed="rId5"/>
          <a:srcRect l="16516" t="19703" r="16416" b="44247"/>
          <a:stretch/>
        </p:blipFill>
        <p:spPr>
          <a:xfrm>
            <a:off x="5894571" y="5819959"/>
            <a:ext cx="3878080" cy="1030558"/>
          </a:xfrm>
          <a:prstGeom prst="rect">
            <a:avLst/>
          </a:prstGeom>
        </p:spPr>
      </p:pic>
      <p:sp>
        <p:nvSpPr>
          <p:cNvPr id="13" name="Rectangle 12"/>
          <p:cNvSpPr/>
          <p:nvPr/>
        </p:nvSpPr>
        <p:spPr>
          <a:xfrm>
            <a:off x="1310809" y="1446466"/>
            <a:ext cx="4839576" cy="5262979"/>
          </a:xfrm>
          <a:prstGeom prst="rect">
            <a:avLst/>
          </a:prstGeom>
        </p:spPr>
        <p:txBody>
          <a:bodyPr wrap="square">
            <a:spAutoFit/>
          </a:bodyPr>
          <a:lstStyle/>
          <a:p>
            <a:r>
              <a:rPr lang="en-US" sz="1600" dirty="0"/>
              <a:t>Вірую в Єдиного Бога, Отця, Вседержителя, Творця неба і землі і всього видимого і невидимого.І в єдиного Господа Ісуса Христа, Сина Божого, єдинородного, від Отця рожденного перед усіма віками.Світло від світла, Бога істинного від Бога істинного, рожденного, несотворенного, єдиносущного з Отцем, що через Нього все сталося.Він задля нас людей і нашого ради спасіння зійшов із небес, і воплотився з Духа Святого і Марії Діви, і став чоловіком.І був розп'ятий за нас за Понтія Пилата, і страждав, і був похований.І воскрес у третій день, згідно з Писанням. І вознісся на небо, і сидить праворуч Отця.І вдруге прийде судити живих і мертвих, а Його царству не буде кінця.І в Духа Святого, Господа животворного, що від Отця (і Сина) ісходить;що з Отцем і Сином рівнопоклоняємий і рівнославимий, що говорив через пророків</a:t>
            </a:r>
            <a:r>
              <a:rPr lang="en-US" sz="1600" dirty="0" smtClean="0"/>
              <a:t>. В </a:t>
            </a:r>
            <a:r>
              <a:rPr lang="en-US" sz="1600" dirty="0"/>
              <a:t>єдину, святу соборну й апостольську Церкву</a:t>
            </a:r>
            <a:r>
              <a:rPr lang="en-US" sz="1600" dirty="0" smtClean="0"/>
              <a:t>. Ісповідую </a:t>
            </a:r>
            <a:r>
              <a:rPr lang="en-US" sz="1600" dirty="0"/>
              <a:t>одне хрещення на відпущення </a:t>
            </a:r>
            <a:r>
              <a:rPr lang="en-US" sz="1600" dirty="0" smtClean="0"/>
              <a:t>гріхів. Очікую </a:t>
            </a:r>
            <a:r>
              <a:rPr lang="en-US" sz="1600" dirty="0"/>
              <a:t>воскресіння мертвих і життя майбутнього віку. Амінь.</a:t>
            </a:r>
          </a:p>
        </p:txBody>
      </p:sp>
      <p:pic>
        <p:nvPicPr>
          <p:cNvPr id="14" name="Picture 13"/>
          <p:cNvPicPr>
            <a:picLocks noChangeAspect="1"/>
          </p:cNvPicPr>
          <p:nvPr/>
        </p:nvPicPr>
        <p:blipFill>
          <a:blip r:embed="rId6"/>
          <a:stretch>
            <a:fillRect/>
          </a:stretch>
        </p:blipFill>
        <p:spPr>
          <a:xfrm>
            <a:off x="6499404" y="1457211"/>
            <a:ext cx="1887394" cy="1887394"/>
          </a:xfrm>
          <a:prstGeom prst="rect">
            <a:avLst/>
          </a:prstGeom>
        </p:spPr>
      </p:pic>
      <p:sp>
        <p:nvSpPr>
          <p:cNvPr id="3" name="TextBox 2"/>
          <p:cNvSpPr txBox="1"/>
          <p:nvPr/>
        </p:nvSpPr>
        <p:spPr>
          <a:xfrm>
            <a:off x="1310809" y="1087879"/>
            <a:ext cx="2254143" cy="369332"/>
          </a:xfrm>
          <a:prstGeom prst="rect">
            <a:avLst/>
          </a:prstGeom>
          <a:noFill/>
        </p:spPr>
        <p:txBody>
          <a:bodyPr wrap="none" rtlCol="0">
            <a:spAutoFit/>
          </a:bodyPr>
          <a:lstStyle/>
          <a:p>
            <a:r>
              <a:rPr lang="en-US" dirty="0" smtClean="0"/>
              <a:t>THE NICENE CREED</a:t>
            </a:r>
            <a:endParaRPr lang="en-US" dirty="0"/>
          </a:p>
        </p:txBody>
      </p:sp>
    </p:spTree>
    <p:extLst>
      <p:ext uri="{BB962C8B-B14F-4D97-AF65-F5344CB8AC3E}">
        <p14:creationId xmlns:p14="http://schemas.microsoft.com/office/powerpoint/2010/main" val="2585104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1018888" y="0"/>
            <a:ext cx="7490932" cy="6858000"/>
          </a:xfrm>
          <a:prstGeom prst="rect">
            <a:avLst/>
          </a:prstGeom>
        </p:spPr>
      </p:pic>
      <p:sp>
        <p:nvSpPr>
          <p:cNvPr id="2" name="Title 1"/>
          <p:cNvSpPr>
            <a:spLocks noGrp="1"/>
          </p:cNvSpPr>
          <p:nvPr>
            <p:ph type="title"/>
          </p:nvPr>
        </p:nvSpPr>
        <p:spPr>
          <a:xfrm>
            <a:off x="1150374" y="117340"/>
            <a:ext cx="7226710" cy="1269435"/>
          </a:xfrm>
        </p:spPr>
        <p:txBody>
          <a:bodyPr>
            <a:normAutofit fontScale="90000"/>
          </a:bodyPr>
          <a:lstStyle/>
          <a:p>
            <a:pPr algn="ctr"/>
            <a:r>
              <a:rPr lang="en-US" sz="4200" dirty="0" smtClean="0"/>
              <a:t>Muslims and Christians </a:t>
            </a:r>
            <a:br>
              <a:rPr lang="en-US" sz="4200" dirty="0" smtClean="0"/>
            </a:br>
            <a:r>
              <a:rPr lang="en-US" sz="4200" dirty="0" smtClean="0"/>
              <a:t>do not worship the same god</a:t>
            </a:r>
            <a:endParaRPr lang="en-US" sz="4200" dirty="0"/>
          </a:p>
        </p:txBody>
      </p:sp>
      <p:sp>
        <p:nvSpPr>
          <p:cNvPr id="5" name="TextBox 4"/>
          <p:cNvSpPr txBox="1"/>
          <p:nvPr/>
        </p:nvSpPr>
        <p:spPr>
          <a:xfrm>
            <a:off x="8508570" y="0"/>
            <a:ext cx="3683430" cy="7032694"/>
          </a:xfrm>
          <a:prstGeom prst="rect">
            <a:avLst/>
          </a:prstGeom>
          <a:noFill/>
        </p:spPr>
        <p:txBody>
          <a:bodyPr wrap="square" rtlCol="0">
            <a:spAutoFit/>
          </a:bodyPr>
          <a:lstStyle/>
          <a:p>
            <a:r>
              <a:rPr lang="en-US" sz="1100" dirty="0"/>
              <a:t>In the Bible, God reveals Himself to us in many names. These names are His personal property. We did not invent these names for God. To the contrary, God revealed these names as His </a:t>
            </a:r>
            <a:r>
              <a:rPr lang="en-US" sz="1100" dirty="0" smtClean="0"/>
              <a:t>own. We </a:t>
            </a:r>
            <a:r>
              <a:rPr lang="en-US" sz="1100" dirty="0"/>
              <a:t>have no right to modify or to revise these names—much less to reject them. Jesus Christ made this abundantly clear. In the simplest way imaginable, Jesus teaches us to know God as Father, and to use this name in prayer. The Lord’s Prayer begins with the words, “</a:t>
            </a:r>
            <a:r>
              <a:rPr lang="en-US" sz="1100" b="1" dirty="0">
                <a:solidFill>
                  <a:srgbClr val="002060"/>
                </a:solidFill>
              </a:rPr>
              <a:t>Our Father, who is in heaven</a:t>
            </a:r>
            <a:r>
              <a:rPr lang="en-US" sz="1100" dirty="0"/>
              <a:t>.” By the grace that God has shown us in Christ, we can truly know Him as Father.</a:t>
            </a:r>
          </a:p>
          <a:p>
            <a:r>
              <a:rPr lang="en-US" sz="1100" b="1" dirty="0">
                <a:solidFill>
                  <a:srgbClr val="002060"/>
                </a:solidFill>
              </a:rPr>
              <a:t>Muslims do not speak of God as their heavenly Father</a:t>
            </a:r>
            <a:r>
              <a:rPr lang="en-US" sz="1100" dirty="0"/>
              <a:t>. In the Islamic faith, Allah is not only a different name for god; the deity it designates is far more impersonal than the God of the Bible. </a:t>
            </a:r>
            <a:r>
              <a:rPr lang="en-US" sz="1100" b="1" dirty="0">
                <a:solidFill>
                  <a:srgbClr val="C00000"/>
                </a:solidFill>
              </a:rPr>
              <a:t>Father—the very name that Jesus gave us as the designated name for use in prayer—is a name that simply does not fit Allah </a:t>
            </a:r>
            <a:r>
              <a:rPr lang="en-US" sz="1100" b="1" dirty="0" smtClean="0">
                <a:solidFill>
                  <a:srgbClr val="C00000"/>
                </a:solidFill>
              </a:rPr>
              <a:t>as in </a:t>
            </a:r>
            <a:r>
              <a:rPr lang="en-US" sz="1100" b="1" dirty="0">
                <a:solidFill>
                  <a:srgbClr val="C00000"/>
                </a:solidFill>
              </a:rPr>
              <a:t>the Quran</a:t>
            </a:r>
            <a:r>
              <a:rPr lang="en-US" sz="1100" dirty="0">
                <a:solidFill>
                  <a:srgbClr val="C00000"/>
                </a:solidFill>
              </a:rPr>
              <a:t>.</a:t>
            </a:r>
          </a:p>
          <a:p>
            <a:r>
              <a:rPr lang="en-US" sz="1100" dirty="0">
                <a:solidFill>
                  <a:srgbClr val="C00000"/>
                </a:solidFill>
              </a:rPr>
              <a:t>Furthermore, </a:t>
            </a:r>
            <a:r>
              <a:rPr lang="en-US" sz="1100" b="1" dirty="0">
                <a:solidFill>
                  <a:srgbClr val="C00000"/>
                </a:solidFill>
              </a:rPr>
              <a:t>Muslims claim that Allah has no son</a:t>
            </a:r>
            <a:r>
              <a:rPr lang="en-US" sz="1100" dirty="0">
                <a:solidFill>
                  <a:srgbClr val="C00000"/>
                </a:solidFill>
              </a:rPr>
              <a:t>. This represents a head-on collision between the God of the Bible and Allah. </a:t>
            </a:r>
            <a:r>
              <a:rPr lang="en-US" sz="1100" dirty="0"/>
              <a:t>For, as the Bible makes clear, the one and only true God is most perfectly revealed as the Father of the Son, Jesus Christ. In the Gospel of John, Jesus repeatedly teaches that no one has truly known the Father, except by the Son. In one of the most clarifying verses in the New Testament, Jesus declared Himself to be “the way, and the truth, and the life,” adding, “No one comes to the Father except through me” (John 14:6).</a:t>
            </a:r>
          </a:p>
          <a:p>
            <a:r>
              <a:rPr lang="en-US" sz="1100" dirty="0"/>
              <a:t>Because Muslims deny that God has a son</a:t>
            </a:r>
            <a:r>
              <a:rPr lang="en-US" sz="1100" b="1" dirty="0">
                <a:solidFill>
                  <a:srgbClr val="002060"/>
                </a:solidFill>
              </a:rPr>
              <a:t>, they explicitly reject any Trinitarian language</a:t>
            </a:r>
            <a:r>
              <a:rPr lang="en-US" sz="1100" dirty="0"/>
              <a:t>. From the very starting point, Islam denies what Christianity takes as its central truth claim: the fact that Jesus Christ is the only begotten of the Father. </a:t>
            </a:r>
            <a:r>
              <a:rPr lang="en-US" sz="1100" b="1" dirty="0">
                <a:solidFill>
                  <a:srgbClr val="002060"/>
                </a:solidFill>
              </a:rPr>
              <a:t>If Allah has no son, then Allah is not the God who reveals Himself through the Son. How then can calling God “Allah” not lead to anything but </a:t>
            </a:r>
            <a:r>
              <a:rPr lang="en-US" sz="1100" b="1" dirty="0" smtClean="0">
                <a:solidFill>
                  <a:srgbClr val="002060"/>
                </a:solidFill>
              </a:rPr>
              <a:t>confusion—and worse? </a:t>
            </a:r>
            <a:r>
              <a:rPr lang="en-US" sz="1100" dirty="0" smtClean="0"/>
              <a:t>Islam </a:t>
            </a:r>
            <a:r>
              <a:rPr lang="en-US" sz="1100" dirty="0"/>
              <a:t>teaches that the doctrine of the Trinity is blasphemous. But the Christian faith is essentially and irreducibly Trinitarian. </a:t>
            </a:r>
            <a:r>
              <a:rPr lang="en-US" sz="1100" b="1" dirty="0">
                <a:solidFill>
                  <a:srgbClr val="002060"/>
                </a:solidFill>
              </a:rPr>
              <a:t>The Bible reveals that the Father is God, that the Son is God, and that the Holy Spirit is God. Jesus is not merely a prophet, as acknowledged by Muslims, </a:t>
            </a:r>
            <a:r>
              <a:rPr lang="en-US" sz="1100" b="1" dirty="0" smtClean="0">
                <a:solidFill>
                  <a:srgbClr val="002060"/>
                </a:solidFill>
              </a:rPr>
              <a:t>He’s God in human flesh. </a:t>
            </a:r>
            <a:r>
              <a:rPr lang="en-US" sz="1100" dirty="0" smtClean="0"/>
              <a:t>This is precisely what Islam (1.2 </a:t>
            </a:r>
            <a:r>
              <a:rPr lang="en-US" sz="1100" dirty="0" err="1" smtClean="0"/>
              <a:t>bil</a:t>
            </a:r>
            <a:r>
              <a:rPr lang="en-US" sz="1100" dirty="0" smtClean="0"/>
              <a:t> followers) rejects.</a:t>
            </a:r>
            <a:endParaRPr lang="en-US" sz="1100" dirty="0"/>
          </a:p>
        </p:txBody>
      </p:sp>
    </p:spTree>
    <p:extLst>
      <p:ext uri="{BB962C8B-B14F-4D97-AF65-F5344CB8AC3E}">
        <p14:creationId xmlns:p14="http://schemas.microsoft.com/office/powerpoint/2010/main" val="704554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www.azquotes.com/picture-quotes/quote-there-are-two-ways-to-be-fooled-one-is-to-believe-what-isn-t-true-the-other-is-to-refuse-soren-kierkegaard-35-35-75.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86589" y="216569"/>
            <a:ext cx="10808911" cy="6112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8014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6350863" y="0"/>
            <a:ext cx="5561813" cy="6858000"/>
          </a:xfrm>
          <a:prstGeom prst="rect">
            <a:avLst/>
          </a:prstGeom>
        </p:spPr>
      </p:pic>
      <p:sp>
        <p:nvSpPr>
          <p:cNvPr id="2" name="TextBox 1"/>
          <p:cNvSpPr txBox="1"/>
          <p:nvPr/>
        </p:nvSpPr>
        <p:spPr>
          <a:xfrm>
            <a:off x="1155031" y="1106905"/>
            <a:ext cx="4620126" cy="5016758"/>
          </a:xfrm>
          <a:prstGeom prst="rect">
            <a:avLst/>
          </a:prstGeom>
          <a:solidFill>
            <a:schemeClr val="accent1"/>
          </a:solidFill>
        </p:spPr>
        <p:txBody>
          <a:bodyPr wrap="square" rtlCol="0">
            <a:spAutoFit/>
          </a:bodyPr>
          <a:lstStyle/>
          <a:p>
            <a:pPr algn="ctr"/>
            <a:r>
              <a:rPr lang="en-US" sz="4000" dirty="0" smtClean="0"/>
              <a:t>WHAT DO YOU STAND FOR? </a:t>
            </a:r>
          </a:p>
          <a:p>
            <a:pPr algn="ctr"/>
            <a:endParaRPr lang="en-US" sz="4000" dirty="0"/>
          </a:p>
          <a:p>
            <a:pPr algn="ctr"/>
            <a:r>
              <a:rPr lang="en-US" sz="4000" dirty="0" smtClean="0"/>
              <a:t>HOW DO YOU VIEW THE WORLD? </a:t>
            </a:r>
          </a:p>
          <a:p>
            <a:pPr algn="ctr"/>
            <a:endParaRPr lang="en-US" sz="4000" dirty="0"/>
          </a:p>
          <a:p>
            <a:pPr algn="ctr"/>
            <a:r>
              <a:rPr lang="en-US" sz="4000" dirty="0" smtClean="0"/>
              <a:t>WHAT IS YOUR WORLDVIEW? </a:t>
            </a:r>
            <a:endParaRPr lang="en-US" sz="4000" dirty="0"/>
          </a:p>
        </p:txBody>
      </p:sp>
    </p:spTree>
    <p:extLst>
      <p:ext uri="{BB962C8B-B14F-4D97-AF65-F5344CB8AC3E}">
        <p14:creationId xmlns:p14="http://schemas.microsoft.com/office/powerpoint/2010/main" val="20245046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we don’t see eye-to-eye</a:t>
            </a:r>
            <a:endParaRPr lang="en-US" dirty="0"/>
          </a:p>
        </p:txBody>
      </p:sp>
      <p:sp>
        <p:nvSpPr>
          <p:cNvPr id="3" name="Content Placeholder 2"/>
          <p:cNvSpPr>
            <a:spLocks noGrp="1"/>
          </p:cNvSpPr>
          <p:nvPr>
            <p:ph idx="1"/>
          </p:nvPr>
        </p:nvSpPr>
        <p:spPr>
          <a:xfrm>
            <a:off x="997314" y="2023111"/>
            <a:ext cx="10847070" cy="4343399"/>
          </a:xfrm>
        </p:spPr>
        <p:txBody>
          <a:bodyPr>
            <a:normAutofit fontScale="85000" lnSpcReduction="10000"/>
          </a:bodyPr>
          <a:lstStyle/>
          <a:p>
            <a:r>
              <a:rPr lang="en-US" sz="3600" dirty="0" smtClean="0"/>
              <a:t>It is okay to not share the same beliefs with someone.</a:t>
            </a:r>
          </a:p>
          <a:p>
            <a:r>
              <a:rPr lang="en-US" sz="3600" dirty="0" smtClean="0"/>
              <a:t>I can’t force you to believe something, but I can educate you so that you understand worldviews for yourself.</a:t>
            </a:r>
          </a:p>
          <a:p>
            <a:r>
              <a:rPr lang="en-US" sz="3600" dirty="0" smtClean="0"/>
              <a:t>Maybe your worldview is not really working for you. Maybe you are not happy with how it is answering life’s questions. Not all worldviews can be true. Maybe you are following a false one(!)</a:t>
            </a:r>
          </a:p>
          <a:p>
            <a:r>
              <a:rPr lang="en-US" sz="3600" dirty="0" smtClean="0"/>
              <a:t>My final advice is to seek </a:t>
            </a:r>
            <a:r>
              <a:rPr lang="en-US" sz="3600" dirty="0"/>
              <a:t>Truth. </a:t>
            </a:r>
            <a:r>
              <a:rPr lang="en-US" sz="3600" dirty="0" smtClean="0"/>
              <a:t>Go on a quest for Wisdom.  </a:t>
            </a:r>
            <a:br>
              <a:rPr lang="en-US" sz="3600" dirty="0" smtClean="0"/>
            </a:br>
            <a:r>
              <a:rPr lang="en-US" sz="3600" dirty="0" smtClean="0"/>
              <a:t>Then </a:t>
            </a:r>
            <a:r>
              <a:rPr lang="en-US" sz="3600" dirty="0"/>
              <a:t>you will know the truth, and the truth will set you free. </a:t>
            </a:r>
            <a:endParaRPr lang="en-US" sz="3600" dirty="0" smtClean="0"/>
          </a:p>
          <a:p>
            <a:endParaRPr lang="en-US" dirty="0"/>
          </a:p>
          <a:p>
            <a:endParaRPr lang="en-US" dirty="0"/>
          </a:p>
        </p:txBody>
      </p:sp>
    </p:spTree>
    <p:extLst>
      <p:ext uri="{BB962C8B-B14F-4D97-AF65-F5344CB8AC3E}">
        <p14:creationId xmlns:p14="http://schemas.microsoft.com/office/powerpoint/2010/main" val="6760676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7336"/>
            <a:ext cx="10178322" cy="1492132"/>
          </a:xfrm>
        </p:spPr>
        <p:txBody>
          <a:bodyPr>
            <a:normAutofit/>
          </a:bodyPr>
          <a:lstStyle/>
          <a:p>
            <a:pPr algn="ctr"/>
            <a:r>
              <a:rPr lang="en-US" sz="7500" dirty="0" smtClean="0"/>
              <a:t>Philosophy 101 </a:t>
            </a:r>
            <a:endParaRPr lang="en-US" sz="7500" dirty="0"/>
          </a:p>
        </p:txBody>
      </p:sp>
      <p:sp>
        <p:nvSpPr>
          <p:cNvPr id="3" name="Content Placeholder 2"/>
          <p:cNvSpPr>
            <a:spLocks noGrp="1"/>
          </p:cNvSpPr>
          <p:nvPr>
            <p:ph idx="1"/>
          </p:nvPr>
        </p:nvSpPr>
        <p:spPr>
          <a:xfrm>
            <a:off x="864835" y="1259174"/>
            <a:ext cx="4639457" cy="5310068"/>
          </a:xfrm>
        </p:spPr>
        <p:txBody>
          <a:bodyPr>
            <a:normAutofit/>
          </a:bodyPr>
          <a:lstStyle/>
          <a:p>
            <a:r>
              <a:rPr lang="en-US" sz="3000" dirty="0" smtClean="0"/>
              <a:t>WHAT IS IT?</a:t>
            </a:r>
          </a:p>
          <a:p>
            <a:pPr lvl="1"/>
            <a:r>
              <a:rPr lang="en-US" sz="2800" dirty="0"/>
              <a:t> </a:t>
            </a:r>
            <a:r>
              <a:rPr lang="en-US" sz="2800" dirty="0" smtClean="0"/>
              <a:t>The study of existence &amp; </a:t>
            </a:r>
            <a:br>
              <a:rPr lang="en-US" sz="2800" dirty="0" smtClean="0"/>
            </a:br>
            <a:r>
              <a:rPr lang="en-US" sz="2800" dirty="0" smtClean="0"/>
              <a:t>reality &amp; knowledge</a:t>
            </a:r>
          </a:p>
          <a:p>
            <a:pPr marL="457200" lvl="1" indent="0">
              <a:buNone/>
            </a:pPr>
            <a:endParaRPr lang="en-US" sz="3000" dirty="0"/>
          </a:p>
          <a:p>
            <a:r>
              <a:rPr lang="en-US" sz="3200" dirty="0" smtClean="0"/>
              <a:t>WHAT DOES IT MEAN?</a:t>
            </a:r>
          </a:p>
          <a:p>
            <a:pPr lvl="1"/>
            <a:r>
              <a:rPr lang="en-US" sz="2800" dirty="0" smtClean="0"/>
              <a:t>PHILO = LOVE of</a:t>
            </a:r>
          </a:p>
          <a:p>
            <a:pPr lvl="1"/>
            <a:r>
              <a:rPr lang="en-US" sz="2800" dirty="0" smtClean="0"/>
              <a:t>SOPHIA = WISDOM</a:t>
            </a:r>
            <a:endParaRPr lang="en-US" sz="2800" dirty="0"/>
          </a:p>
        </p:txBody>
      </p:sp>
      <p:pic>
        <p:nvPicPr>
          <p:cNvPr id="4" name="Picture 3"/>
          <p:cNvPicPr>
            <a:picLocks noChangeAspect="1"/>
          </p:cNvPicPr>
          <p:nvPr/>
        </p:nvPicPr>
        <p:blipFill>
          <a:blip r:embed="rId3"/>
          <a:stretch>
            <a:fillRect/>
          </a:stretch>
        </p:blipFill>
        <p:spPr>
          <a:xfrm>
            <a:off x="5681272" y="1259174"/>
            <a:ext cx="6510728" cy="5598826"/>
          </a:xfrm>
          <a:prstGeom prst="rect">
            <a:avLst/>
          </a:prstGeom>
        </p:spPr>
      </p:pic>
    </p:spTree>
    <p:extLst>
      <p:ext uri="{BB962C8B-B14F-4D97-AF65-F5344CB8AC3E}">
        <p14:creationId xmlns:p14="http://schemas.microsoft.com/office/powerpoint/2010/main" val="12643384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end</a:t>
            </a:r>
            <a:endParaRPr lang="en-US" dirty="0"/>
          </a:p>
        </p:txBody>
      </p:sp>
      <p:sp>
        <p:nvSpPr>
          <p:cNvPr id="3" name="Text Placeholder 2"/>
          <p:cNvSpPr>
            <a:spLocks noGrp="1"/>
          </p:cNvSpPr>
          <p:nvPr>
            <p:ph type="body" idx="1"/>
          </p:nvPr>
        </p:nvSpPr>
        <p:spPr/>
        <p:txBody>
          <a:bodyPr/>
          <a:lstStyle/>
          <a:p>
            <a:r>
              <a:rPr lang="en-US" dirty="0" smtClean="0"/>
              <a:t>For the teenager lecture</a:t>
            </a:r>
            <a:endParaRPr lang="en-US" dirty="0"/>
          </a:p>
        </p:txBody>
      </p:sp>
    </p:spTree>
    <p:extLst>
      <p:ext uri="{BB962C8B-B14F-4D97-AF65-F5344CB8AC3E}">
        <p14:creationId xmlns:p14="http://schemas.microsoft.com/office/powerpoint/2010/main" val="12312540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8522" y="755488"/>
            <a:ext cx="10318418" cy="4394988"/>
          </a:xfrm>
        </p:spPr>
        <p:txBody>
          <a:bodyPr/>
          <a:lstStyle/>
          <a:p>
            <a:r>
              <a:rPr lang="en-US" dirty="0" smtClean="0"/>
              <a:t>The </a:t>
            </a:r>
            <a:r>
              <a:rPr lang="en-US" dirty="0" smtClean="0">
                <a:solidFill>
                  <a:srgbClr val="0070C0"/>
                </a:solidFill>
              </a:rPr>
              <a:t>good news </a:t>
            </a:r>
            <a:r>
              <a:rPr lang="en-US" dirty="0" smtClean="0"/>
              <a:t>in competing worldviews</a:t>
            </a:r>
            <a:endParaRPr lang="en-US" dirty="0"/>
          </a:p>
        </p:txBody>
      </p:sp>
      <p:sp>
        <p:nvSpPr>
          <p:cNvPr id="3" name="Subtitle 2"/>
          <p:cNvSpPr>
            <a:spLocks noGrp="1"/>
          </p:cNvSpPr>
          <p:nvPr>
            <p:ph type="subTitle" idx="1"/>
          </p:nvPr>
        </p:nvSpPr>
        <p:spPr/>
        <p:txBody>
          <a:bodyPr/>
          <a:lstStyle/>
          <a:p>
            <a:r>
              <a:rPr lang="en-US" dirty="0" smtClean="0"/>
              <a:t>Biblical </a:t>
            </a:r>
            <a:r>
              <a:rPr lang="en-US" dirty="0"/>
              <a:t>C</a:t>
            </a:r>
            <a:r>
              <a:rPr lang="en-US" dirty="0" smtClean="0"/>
              <a:t>hristianity wins!</a:t>
            </a:r>
            <a:endParaRPr lang="en-US" dirty="0"/>
          </a:p>
        </p:txBody>
      </p:sp>
    </p:spTree>
    <p:extLst>
      <p:ext uri="{BB962C8B-B14F-4D97-AF65-F5344CB8AC3E}">
        <p14:creationId xmlns:p14="http://schemas.microsoft.com/office/powerpoint/2010/main" val="18982540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532652" cy="1492132"/>
          </a:xfrm>
        </p:spPr>
        <p:txBody>
          <a:bodyPr/>
          <a:lstStyle/>
          <a:p>
            <a:r>
              <a:rPr lang="en-US" dirty="0" smtClean="0"/>
              <a:t>Which worldview provides hope?</a:t>
            </a:r>
            <a:endParaRPr lang="en-US" dirty="0"/>
          </a:p>
        </p:txBody>
      </p:sp>
      <p:pic>
        <p:nvPicPr>
          <p:cNvPr id="4" name="Picture 3"/>
          <p:cNvPicPr>
            <a:picLocks noChangeAspect="1"/>
          </p:cNvPicPr>
          <p:nvPr/>
        </p:nvPicPr>
        <p:blipFill rotWithShape="1">
          <a:blip r:embed="rId2"/>
          <a:srcRect b="6481"/>
          <a:stretch/>
        </p:blipFill>
        <p:spPr>
          <a:xfrm>
            <a:off x="3886200" y="1219200"/>
            <a:ext cx="5384800" cy="5035826"/>
          </a:xfrm>
          <a:prstGeom prst="rect">
            <a:avLst/>
          </a:prstGeom>
        </p:spPr>
      </p:pic>
      <p:sp>
        <p:nvSpPr>
          <p:cNvPr id="5" name="TextBox 4"/>
          <p:cNvSpPr txBox="1"/>
          <p:nvPr/>
        </p:nvSpPr>
        <p:spPr>
          <a:xfrm>
            <a:off x="1" y="6359862"/>
            <a:ext cx="12153052" cy="369332"/>
          </a:xfrm>
          <a:prstGeom prst="rect">
            <a:avLst/>
          </a:prstGeom>
          <a:solidFill>
            <a:schemeClr val="accent1"/>
          </a:solidFill>
        </p:spPr>
        <p:txBody>
          <a:bodyPr wrap="square" rtlCol="0">
            <a:spAutoFit/>
          </a:bodyPr>
          <a:lstStyle/>
          <a:p>
            <a:pPr algn="ctr"/>
            <a:r>
              <a:rPr lang="en-US" dirty="0" smtClean="0"/>
              <a:t>THE CHRISTIAN BIBLICAL WORLDVIEW OFFERS BOTH ANSWERS TO ALL LIFE’S QUESTIONS </a:t>
            </a:r>
            <a:r>
              <a:rPr lang="en-US" b="1" u="sng" dirty="0" smtClean="0"/>
              <a:t>AND HOPE</a:t>
            </a:r>
            <a:endParaRPr lang="en-US" b="1" u="sng" dirty="0"/>
          </a:p>
        </p:txBody>
      </p:sp>
    </p:spTree>
    <p:extLst>
      <p:ext uri="{BB962C8B-B14F-4D97-AF65-F5344CB8AC3E}">
        <p14:creationId xmlns:p14="http://schemas.microsoft.com/office/powerpoint/2010/main" val="3528642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41750" y="1444510"/>
            <a:ext cx="3629191" cy="4723846"/>
          </a:xfrm>
          <a:prstGeom prst="rect">
            <a:avLst/>
          </a:prstGeom>
        </p:spPr>
      </p:pic>
      <p:sp>
        <p:nvSpPr>
          <p:cNvPr id="2" name="Title 1"/>
          <p:cNvSpPr>
            <a:spLocks noGrp="1"/>
          </p:cNvSpPr>
          <p:nvPr>
            <p:ph type="title"/>
          </p:nvPr>
        </p:nvSpPr>
        <p:spPr>
          <a:xfrm>
            <a:off x="1" y="-2"/>
            <a:ext cx="12153052" cy="600501"/>
          </a:xfrm>
          <a:solidFill>
            <a:schemeClr val="accent1"/>
          </a:solidFill>
        </p:spPr>
        <p:txBody>
          <a:bodyPr>
            <a:normAutofit fontScale="90000"/>
          </a:bodyPr>
          <a:lstStyle/>
          <a:p>
            <a:pPr algn="ctr"/>
            <a:r>
              <a:rPr lang="en-US" sz="4000" dirty="0" smtClean="0">
                <a:latin typeface="+mn-lt"/>
              </a:rPr>
              <a:t>3 questions all teens are wondering:</a:t>
            </a:r>
            <a:endParaRPr lang="en-US" sz="4000" dirty="0">
              <a:latin typeface="+mn-lt"/>
            </a:endParaRPr>
          </a:p>
        </p:txBody>
      </p:sp>
      <p:sp>
        <p:nvSpPr>
          <p:cNvPr id="3" name="Content Placeholder 2"/>
          <p:cNvSpPr>
            <a:spLocks noGrp="1"/>
          </p:cNvSpPr>
          <p:nvPr>
            <p:ph idx="1"/>
          </p:nvPr>
        </p:nvSpPr>
        <p:spPr>
          <a:xfrm>
            <a:off x="3880513" y="1169172"/>
            <a:ext cx="8311487" cy="5983181"/>
          </a:xfrm>
        </p:spPr>
        <p:txBody>
          <a:bodyPr>
            <a:normAutofit fontScale="70000" lnSpcReduction="20000"/>
          </a:bodyPr>
          <a:lstStyle/>
          <a:p>
            <a:pPr marL="0" indent="0" algn="ctr">
              <a:buNone/>
            </a:pPr>
            <a:r>
              <a:rPr lang="en-US" sz="4600" b="1" dirty="0" smtClean="0">
                <a:solidFill>
                  <a:schemeClr val="tx1"/>
                </a:solidFill>
                <a:latin typeface="Impact" charset="0"/>
                <a:ea typeface="Impact" charset="0"/>
                <a:cs typeface="Impact" charset="0"/>
              </a:rPr>
              <a:t>WHO AM I?</a:t>
            </a:r>
            <a:br>
              <a:rPr lang="en-US" sz="4600" b="1" dirty="0" smtClean="0">
                <a:solidFill>
                  <a:schemeClr val="tx1"/>
                </a:solidFill>
                <a:latin typeface="Impact" charset="0"/>
                <a:ea typeface="Impact" charset="0"/>
                <a:cs typeface="Impact" charset="0"/>
              </a:rPr>
            </a:br>
            <a:r>
              <a:rPr lang="en-US" sz="2600" b="1" dirty="0" smtClean="0">
                <a:solidFill>
                  <a:schemeClr val="tx1"/>
                </a:solidFill>
                <a:latin typeface="Arial" charset="0"/>
                <a:ea typeface="Arial" charset="0"/>
                <a:cs typeface="Arial" charset="0"/>
              </a:rPr>
              <a:t>Where is my significance? In what is my identity?</a:t>
            </a:r>
          </a:p>
          <a:p>
            <a:pPr marL="0" indent="0" algn="ctr">
              <a:buNone/>
            </a:pPr>
            <a:r>
              <a:rPr lang="en-US" sz="2600" b="1" dirty="0" smtClean="0">
                <a:solidFill>
                  <a:schemeClr val="tx1"/>
                </a:solidFill>
                <a:latin typeface="Arial" charset="0"/>
                <a:ea typeface="Arial" charset="0"/>
                <a:cs typeface="Arial" charset="0"/>
              </a:rPr>
              <a:t>The world says you are inferior or no one.</a:t>
            </a:r>
          </a:p>
          <a:p>
            <a:pPr marL="0" indent="0" algn="ctr">
              <a:buNone/>
            </a:pPr>
            <a:r>
              <a:rPr lang="en-US" sz="2600" b="1" dirty="0" smtClean="0">
                <a:solidFill>
                  <a:srgbClr val="0070C0"/>
                </a:solidFill>
                <a:latin typeface="Arial" charset="0"/>
                <a:ea typeface="Arial" charset="0"/>
                <a:cs typeface="Arial" charset="0"/>
              </a:rPr>
              <a:t>GOOD NEWS: God says you are His child, His beloved, created for Him. </a:t>
            </a:r>
            <a:br>
              <a:rPr lang="en-US" sz="2600" b="1" dirty="0" smtClean="0">
                <a:solidFill>
                  <a:srgbClr val="0070C0"/>
                </a:solidFill>
                <a:latin typeface="Arial" charset="0"/>
                <a:ea typeface="Arial" charset="0"/>
                <a:cs typeface="Arial" charset="0"/>
              </a:rPr>
            </a:br>
            <a:endParaRPr lang="en-US" sz="2600" b="1" dirty="0">
              <a:solidFill>
                <a:srgbClr val="0070C0"/>
              </a:solidFill>
              <a:latin typeface="Arial" charset="0"/>
              <a:ea typeface="Arial" charset="0"/>
              <a:cs typeface="Arial" charset="0"/>
            </a:endParaRPr>
          </a:p>
          <a:p>
            <a:pPr marL="0" indent="0" algn="ctr">
              <a:buNone/>
            </a:pPr>
            <a:r>
              <a:rPr lang="en-US" sz="4600" b="1" dirty="0" smtClean="0">
                <a:solidFill>
                  <a:schemeClr val="tx1"/>
                </a:solidFill>
                <a:latin typeface="Impact" charset="0"/>
                <a:ea typeface="Impact" charset="0"/>
                <a:cs typeface="Impact" charset="0"/>
              </a:rPr>
              <a:t>WHERE DO I BELONG?</a:t>
            </a:r>
          </a:p>
          <a:p>
            <a:pPr marL="0" indent="0" algn="ctr">
              <a:buNone/>
            </a:pPr>
            <a:r>
              <a:rPr lang="en-US" sz="2600" dirty="0" smtClean="0">
                <a:solidFill>
                  <a:schemeClr val="tx1"/>
                </a:solidFill>
                <a:latin typeface="Arial" charset="0"/>
                <a:ea typeface="Arial" charset="0"/>
                <a:cs typeface="Arial" charset="0"/>
              </a:rPr>
              <a:t>Where do I find love and acceptan</a:t>
            </a:r>
            <a:r>
              <a:rPr lang="en-US" sz="2600" b="1" dirty="0" smtClean="0">
                <a:solidFill>
                  <a:schemeClr val="tx1"/>
                </a:solidFill>
                <a:latin typeface="Arial" charset="0"/>
                <a:ea typeface="Arial" charset="0"/>
                <a:cs typeface="Arial" charset="0"/>
              </a:rPr>
              <a:t>ce?</a:t>
            </a:r>
          </a:p>
          <a:p>
            <a:pPr marL="0" indent="0" algn="ctr">
              <a:buNone/>
            </a:pPr>
            <a:r>
              <a:rPr lang="en-US" sz="2600" b="1" dirty="0" smtClean="0">
                <a:solidFill>
                  <a:schemeClr val="tx1"/>
                </a:solidFill>
                <a:latin typeface="Arial" charset="0"/>
                <a:ea typeface="Arial" charset="0"/>
                <a:cs typeface="Arial" charset="0"/>
              </a:rPr>
              <a:t>The world offers insecurity and rejection. </a:t>
            </a:r>
          </a:p>
          <a:p>
            <a:pPr marL="0" indent="0" algn="ctr">
              <a:buNone/>
            </a:pPr>
            <a:r>
              <a:rPr lang="en-US" sz="2600" b="1" dirty="0" smtClean="0">
                <a:solidFill>
                  <a:srgbClr val="0070C0"/>
                </a:solidFill>
                <a:latin typeface="Arial" charset="0"/>
                <a:ea typeface="Arial" charset="0"/>
                <a:cs typeface="Arial" charset="0"/>
              </a:rPr>
              <a:t>GOOD NEWS: Christ offers love, forgiveness, </a:t>
            </a:r>
            <a:r>
              <a:rPr lang="en-US" sz="2600" b="1" dirty="0">
                <a:solidFill>
                  <a:srgbClr val="0070C0"/>
                </a:solidFill>
                <a:latin typeface="Arial" charset="0"/>
                <a:ea typeface="Arial" charset="0"/>
                <a:cs typeface="Arial" charset="0"/>
              </a:rPr>
              <a:t>acceptance, </a:t>
            </a:r>
            <a:endParaRPr lang="en-US" sz="2600" b="1" dirty="0" smtClean="0">
              <a:solidFill>
                <a:srgbClr val="0070C0"/>
              </a:solidFill>
              <a:latin typeface="Arial" charset="0"/>
              <a:ea typeface="Arial" charset="0"/>
              <a:cs typeface="Arial" charset="0"/>
            </a:endParaRPr>
          </a:p>
          <a:p>
            <a:pPr marL="0" indent="0" algn="ctr">
              <a:buNone/>
            </a:pPr>
            <a:r>
              <a:rPr lang="en-US" sz="2600" b="1" dirty="0" smtClean="0">
                <a:solidFill>
                  <a:srgbClr val="0070C0"/>
                </a:solidFill>
                <a:latin typeface="Arial" charset="0"/>
                <a:ea typeface="Arial" charset="0"/>
                <a:cs typeface="Arial" charset="0"/>
              </a:rPr>
              <a:t>and the Holy Spirit to journey w/ us to get it right. He gives family.</a:t>
            </a:r>
            <a:br>
              <a:rPr lang="en-US" sz="2600" b="1" dirty="0" smtClean="0">
                <a:solidFill>
                  <a:srgbClr val="0070C0"/>
                </a:solidFill>
                <a:latin typeface="Arial" charset="0"/>
                <a:ea typeface="Arial" charset="0"/>
                <a:cs typeface="Arial" charset="0"/>
              </a:rPr>
            </a:br>
            <a:endParaRPr lang="en-US" sz="2600" b="1" dirty="0" smtClean="0">
              <a:solidFill>
                <a:srgbClr val="0070C0"/>
              </a:solidFill>
              <a:latin typeface="Arial" charset="0"/>
              <a:ea typeface="Arial" charset="0"/>
              <a:cs typeface="Arial" charset="0"/>
            </a:endParaRPr>
          </a:p>
          <a:p>
            <a:pPr marL="0" indent="0" algn="ctr">
              <a:buNone/>
            </a:pPr>
            <a:r>
              <a:rPr lang="en-US" sz="4600" b="1" dirty="0" smtClean="0">
                <a:solidFill>
                  <a:schemeClr val="tx1"/>
                </a:solidFill>
                <a:latin typeface="Impact" charset="0"/>
                <a:ea typeface="Impact" charset="0"/>
                <a:cs typeface="Impact" charset="0"/>
              </a:rPr>
              <a:t>WHAT IS MY PURPOSE IN LIFE?</a:t>
            </a:r>
          </a:p>
          <a:p>
            <a:pPr marL="0" indent="0" algn="ctr">
              <a:buNone/>
            </a:pPr>
            <a:r>
              <a:rPr lang="en-US" sz="2600" b="1" dirty="0" smtClean="0">
                <a:solidFill>
                  <a:schemeClr val="tx1"/>
                </a:solidFill>
                <a:latin typeface="Arial" charset="0"/>
                <a:ea typeface="Arial" charset="0"/>
                <a:cs typeface="Arial" charset="0"/>
              </a:rPr>
              <a:t>Where do I find competency and fulfillment?</a:t>
            </a:r>
          </a:p>
          <a:p>
            <a:pPr marL="0" indent="0" algn="ctr">
              <a:buNone/>
            </a:pPr>
            <a:r>
              <a:rPr lang="en-US" sz="2600" b="1" dirty="0" smtClean="0">
                <a:solidFill>
                  <a:schemeClr val="tx1"/>
                </a:solidFill>
                <a:latin typeface="Arial" charset="0"/>
                <a:ea typeface="Arial" charset="0"/>
                <a:cs typeface="Arial" charset="0"/>
              </a:rPr>
              <a:t>The world says you are inadequate and a failure. </a:t>
            </a:r>
          </a:p>
          <a:p>
            <a:pPr marL="0" indent="0" algn="ctr">
              <a:buNone/>
            </a:pPr>
            <a:r>
              <a:rPr lang="en-US" sz="2600" b="1" dirty="0" smtClean="0">
                <a:solidFill>
                  <a:srgbClr val="0070C0"/>
                </a:solidFill>
                <a:latin typeface="Arial" charset="0"/>
                <a:ea typeface="Arial" charset="0"/>
                <a:cs typeface="Arial" charset="0"/>
              </a:rPr>
              <a:t>GOOD NEWS:  God offers fulfillment in Christ </a:t>
            </a:r>
            <a:r>
              <a:rPr lang="mr-IN" sz="2600" b="1" dirty="0" smtClean="0">
                <a:solidFill>
                  <a:srgbClr val="0070C0"/>
                </a:solidFill>
                <a:latin typeface="Arial" charset="0"/>
                <a:ea typeface="Arial" charset="0"/>
                <a:cs typeface="Arial" charset="0"/>
              </a:rPr>
              <a:t>–</a:t>
            </a:r>
            <a:r>
              <a:rPr lang="en-US" sz="2600" b="1" dirty="0" smtClean="0">
                <a:solidFill>
                  <a:srgbClr val="0070C0"/>
                </a:solidFill>
                <a:latin typeface="Arial" charset="0"/>
                <a:ea typeface="Arial" charset="0"/>
                <a:cs typeface="Arial" charset="0"/>
              </a:rPr>
              <a:t> life to the full!</a:t>
            </a:r>
          </a:p>
        </p:txBody>
      </p:sp>
    </p:spTree>
    <p:extLst>
      <p:ext uri="{BB962C8B-B14F-4D97-AF65-F5344CB8AC3E}">
        <p14:creationId xmlns:p14="http://schemas.microsoft.com/office/powerpoint/2010/main" val="13580972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good news</a:t>
            </a:r>
            <a:endParaRPr lang="en-US" dirty="0"/>
          </a:p>
        </p:txBody>
      </p:sp>
      <p:sp>
        <p:nvSpPr>
          <p:cNvPr id="3" name="Content Placeholder 2"/>
          <p:cNvSpPr>
            <a:spLocks noGrp="1"/>
          </p:cNvSpPr>
          <p:nvPr>
            <p:ph idx="1"/>
          </p:nvPr>
        </p:nvSpPr>
        <p:spPr>
          <a:xfrm>
            <a:off x="1251678" y="1128451"/>
            <a:ext cx="10501051" cy="5180478"/>
          </a:xfrm>
        </p:spPr>
        <p:txBody>
          <a:bodyPr>
            <a:noAutofit/>
          </a:bodyPr>
          <a:lstStyle/>
          <a:p>
            <a:pPr marL="0" indent="0">
              <a:buNone/>
            </a:pPr>
            <a:r>
              <a:rPr lang="en-US" sz="2800" b="1" dirty="0" smtClean="0"/>
              <a:t>Worldview 1 of 5 </a:t>
            </a:r>
            <a:r>
              <a:rPr lang="mr-IN" sz="2800" b="1" dirty="0" smtClean="0"/>
              <a:t>–</a:t>
            </a:r>
            <a:r>
              <a:rPr lang="en-US" sz="2800" b="1" dirty="0" smtClean="0"/>
              <a:t> Naturalism/Atheism/Materialism/Agnostic</a:t>
            </a:r>
          </a:p>
          <a:p>
            <a:pPr lvl="1"/>
            <a:r>
              <a:rPr lang="en-US" sz="2000" dirty="0" smtClean="0"/>
              <a:t>Their “Bad” News: </a:t>
            </a:r>
          </a:p>
          <a:p>
            <a:pPr lvl="2"/>
            <a:r>
              <a:rPr lang="en-US" dirty="0" smtClean="0"/>
              <a:t>Q1 </a:t>
            </a:r>
            <a:r>
              <a:rPr lang="mr-IN" dirty="0" smtClean="0"/>
              <a:t>–</a:t>
            </a:r>
            <a:r>
              <a:rPr lang="en-US" dirty="0" smtClean="0"/>
              <a:t> no creator, no one looking out for us. </a:t>
            </a:r>
          </a:p>
          <a:p>
            <a:pPr lvl="2"/>
            <a:r>
              <a:rPr lang="en-US" dirty="0" smtClean="0"/>
              <a:t>Q2 </a:t>
            </a:r>
            <a:r>
              <a:rPr lang="mr-IN" dirty="0" smtClean="0"/>
              <a:t>–</a:t>
            </a:r>
            <a:r>
              <a:rPr lang="en-US" dirty="0" smtClean="0"/>
              <a:t> no lasting purpose or meaning. </a:t>
            </a:r>
          </a:p>
          <a:p>
            <a:pPr lvl="2"/>
            <a:r>
              <a:rPr lang="en-US" dirty="0" smtClean="0"/>
              <a:t>Q3 - Our humanity is reduced to nothing.  We become cosmic accidents, here as a result of time, chance and matter.  </a:t>
            </a:r>
          </a:p>
          <a:p>
            <a:pPr lvl="2"/>
            <a:r>
              <a:rPr lang="en-US" sz="2000" dirty="0" smtClean="0"/>
              <a:t>Q5 When we die, that is all. </a:t>
            </a:r>
          </a:p>
          <a:p>
            <a:pPr lvl="1"/>
            <a:r>
              <a:rPr lang="en-US" sz="2000" dirty="0" smtClean="0"/>
              <a:t>The world likes  this worldview because </a:t>
            </a:r>
            <a:r>
              <a:rPr lang="en-US" sz="2000" dirty="0"/>
              <a:t>it gives concrete answers for the universe</a:t>
            </a:r>
            <a:r>
              <a:rPr lang="en-US" sz="2000" dirty="0" smtClean="0"/>
              <a:t>.</a:t>
            </a:r>
            <a:r>
              <a:rPr lang="uk-UA" sz="2000" dirty="0" smtClean="0"/>
              <a:t> </a:t>
            </a:r>
            <a:r>
              <a:rPr lang="en-US" sz="2000" dirty="0" smtClean="0"/>
              <a:t>But spirit </a:t>
            </a:r>
            <a:r>
              <a:rPr lang="en-US" sz="2000" dirty="0"/>
              <a:t>and matter can coexist. Christianity has </a:t>
            </a:r>
            <a:r>
              <a:rPr lang="en-US" sz="2000" b="1" u="sng" dirty="0"/>
              <a:t>both answers and hope</a:t>
            </a:r>
            <a:r>
              <a:rPr lang="en-US" sz="2000" dirty="0"/>
              <a:t>, where as Naturalism just has answers. </a:t>
            </a:r>
          </a:p>
          <a:p>
            <a:pPr lvl="1"/>
            <a:r>
              <a:rPr lang="en-US" sz="2000" dirty="0" smtClean="0"/>
              <a:t>Contradictions. Question for them: Don’t you ever feel that you are part of something greater than yourself that is unknowable? Do you ever feel like life and time are incredibly valuable? </a:t>
            </a:r>
          </a:p>
          <a:p>
            <a:pPr lvl="1"/>
            <a:r>
              <a:rPr lang="en-US" sz="2000" dirty="0" smtClean="0"/>
              <a:t>The real GOOD NEWS: Although your worldview says there is no ultimate meaning in life, the image of God within you wants to give meaning and purpose to your life!</a:t>
            </a:r>
          </a:p>
        </p:txBody>
      </p:sp>
    </p:spTree>
    <p:extLst>
      <p:ext uri="{BB962C8B-B14F-4D97-AF65-F5344CB8AC3E}">
        <p14:creationId xmlns:p14="http://schemas.microsoft.com/office/powerpoint/2010/main" val="2914407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Q#2 What is the meaning and purpose of life?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98503190"/>
              </p:ext>
            </p:extLst>
          </p:nvPr>
        </p:nvGraphicFramePr>
        <p:xfrm>
          <a:off x="946223" y="2104746"/>
          <a:ext cx="10789231" cy="3313074"/>
        </p:xfrm>
        <a:graphic>
          <a:graphicData uri="http://schemas.openxmlformats.org/drawingml/2006/table">
            <a:tbl>
              <a:tblPr firstRow="1" bandRow="1">
                <a:tableStyleId>{5C22544A-7EE6-4342-B048-85BDC9FD1C3A}</a:tableStyleId>
              </a:tblPr>
              <a:tblGrid>
                <a:gridCol w="1744526"/>
                <a:gridCol w="2039756"/>
                <a:gridCol w="2227628"/>
                <a:gridCol w="1972658"/>
                <a:gridCol w="2804663"/>
              </a:tblGrid>
              <a:tr h="752754">
                <a:tc>
                  <a:txBody>
                    <a:bodyPr/>
                    <a:lstStyle/>
                    <a:p>
                      <a:pPr algn="ctr"/>
                      <a:r>
                        <a:rPr lang="en-US" dirty="0" smtClean="0"/>
                        <a:t>ATHEISTIC</a:t>
                      </a:r>
                      <a:endParaRPr lang="en-US" dirty="0"/>
                    </a:p>
                  </a:txBody>
                  <a:tcPr/>
                </a:tc>
                <a:tc>
                  <a:txBody>
                    <a:bodyPr/>
                    <a:lstStyle/>
                    <a:p>
                      <a:pPr algn="ctr"/>
                      <a:r>
                        <a:rPr lang="en-US" dirty="0" smtClean="0"/>
                        <a:t>PANTHEISM</a:t>
                      </a:r>
                      <a:endParaRPr lang="en-US" dirty="0"/>
                    </a:p>
                  </a:txBody>
                  <a:tcPr/>
                </a:tc>
                <a:tc>
                  <a:txBody>
                    <a:bodyPr/>
                    <a:lstStyle/>
                    <a:p>
                      <a:pPr algn="ctr"/>
                      <a:r>
                        <a:rPr lang="en-US" dirty="0" smtClean="0"/>
                        <a:t>POLYTHEISM</a:t>
                      </a:r>
                      <a:endParaRPr lang="en-US" dirty="0"/>
                    </a:p>
                  </a:txBody>
                  <a:tcPr/>
                </a:tc>
                <a:tc>
                  <a:txBody>
                    <a:bodyPr/>
                    <a:lstStyle/>
                    <a:p>
                      <a:pPr algn="ctr"/>
                      <a:r>
                        <a:rPr lang="en-US" dirty="0" smtClean="0"/>
                        <a:t>POST-MODERN</a:t>
                      </a:r>
                      <a:endParaRPr lang="en-US" dirty="0"/>
                    </a:p>
                  </a:txBody>
                  <a:tcPr/>
                </a:tc>
                <a:tc>
                  <a:txBody>
                    <a:bodyPr/>
                    <a:lstStyle/>
                    <a:p>
                      <a:pPr algn="ctr"/>
                      <a:r>
                        <a:rPr lang="en-US" dirty="0" smtClean="0"/>
                        <a:t>BIBLICAL CHRISTIANITY</a:t>
                      </a:r>
                      <a:endParaRPr lang="en-US" dirty="0"/>
                    </a:p>
                  </a:txBody>
                  <a:tcPr/>
                </a:tc>
              </a:tr>
              <a:tr h="370840">
                <a:tc>
                  <a:txBody>
                    <a:bodyPr/>
                    <a:lstStyle/>
                    <a:p>
                      <a:pPr algn="ctr"/>
                      <a:r>
                        <a:rPr lang="en-US" dirty="0" smtClean="0"/>
                        <a:t>TO</a:t>
                      </a:r>
                      <a:r>
                        <a:rPr lang="en-US" baseline="0" dirty="0" smtClean="0"/>
                        <a:t> ENSURE THE SURVIVAL OF HUMANS.</a:t>
                      </a:r>
                      <a:br>
                        <a:rPr lang="en-US" baseline="0" dirty="0" smtClean="0"/>
                      </a:br>
                      <a:endParaRPr lang="en-US" baseline="0" dirty="0" smtClean="0"/>
                    </a:p>
                    <a:p>
                      <a:pPr algn="ctr"/>
                      <a:r>
                        <a:rPr lang="en-US" baseline="0" dirty="0" smtClean="0"/>
                        <a:t>TO ADD TO THE PROGRESS OF SOCIETY.</a:t>
                      </a:r>
                      <a:endParaRPr lang="en-US" dirty="0"/>
                    </a:p>
                  </a:txBody>
                  <a:tcPr/>
                </a:tc>
                <a:tc>
                  <a:txBody>
                    <a:bodyPr/>
                    <a:lstStyle/>
                    <a:p>
                      <a:pPr algn="ctr"/>
                      <a:r>
                        <a:rPr lang="en-US" baseline="0" dirty="0" smtClean="0"/>
                        <a:t>TO DO WHATEVER YOU CAN TO ACHIEVE A BETTER AFTERLIFE OR REINCARNATED ONE. </a:t>
                      </a:r>
                      <a:endParaRPr lang="en-US" dirty="0"/>
                    </a:p>
                  </a:txBody>
                  <a:tcPr/>
                </a:tc>
                <a:tc>
                  <a:txBody>
                    <a:bodyPr/>
                    <a:lstStyle/>
                    <a:p>
                      <a:pPr algn="ctr"/>
                      <a:r>
                        <a:rPr lang="en-US" dirty="0" smtClean="0"/>
                        <a:t>TO APPEASE</a:t>
                      </a:r>
                      <a:r>
                        <a:rPr lang="en-US" baseline="0" dirty="0" smtClean="0"/>
                        <a:t> FICKLE GODS AND HOPE THAT THEY ARE PLEASED.</a:t>
                      </a:r>
                      <a:endParaRPr lang="en-US" dirty="0"/>
                    </a:p>
                  </a:txBody>
                  <a:tcPr/>
                </a:tc>
                <a:tc>
                  <a:txBody>
                    <a:bodyPr/>
                    <a:lstStyle/>
                    <a:p>
                      <a:pPr algn="ctr"/>
                      <a:r>
                        <a:rPr lang="en-US" dirty="0" smtClean="0"/>
                        <a:t>TO LIVE HOWEVER YOU BELIEVE IS “CORRECT” BECAUSE THERE IS NO GREATER MORALITY OR MEANING.</a:t>
                      </a:r>
                      <a:endParaRPr lang="en-US" dirty="0"/>
                    </a:p>
                  </a:txBody>
                  <a:tcPr/>
                </a:tc>
                <a:tc>
                  <a:txBody>
                    <a:bodyPr/>
                    <a:lstStyle/>
                    <a:p>
                      <a:pPr algn="ctr"/>
                      <a:r>
                        <a:rPr lang="en-US" baseline="0" dirty="0" smtClean="0"/>
                        <a:t>TO WORSHIP, SERVE, OBEY, LOVE AND </a:t>
                      </a:r>
                      <a:br>
                        <a:rPr lang="en-US" baseline="0" dirty="0" smtClean="0"/>
                      </a:br>
                      <a:r>
                        <a:rPr lang="en-US" baseline="0" dirty="0" smtClean="0"/>
                        <a:t>ENJOY A PERSONAL RELATIONSHIP WITH THE LOVING AND HOLY GOD CREATOR THROUGH HIS SON, JESUS</a:t>
                      </a:r>
                    </a:p>
                    <a:p>
                      <a:pPr algn="ctr"/>
                      <a:endParaRPr lang="en-US" baseline="0" dirty="0" smtClean="0"/>
                    </a:p>
                    <a:p>
                      <a:pPr algn="ctr"/>
                      <a:endParaRPr lang="en-US" dirty="0"/>
                    </a:p>
                  </a:txBody>
                  <a:tcPr/>
                </a:tc>
              </a:tr>
            </a:tbl>
          </a:graphicData>
        </a:graphic>
      </p:graphicFrame>
    </p:spTree>
    <p:extLst>
      <p:ext uri="{BB962C8B-B14F-4D97-AF65-F5344CB8AC3E}">
        <p14:creationId xmlns:p14="http://schemas.microsoft.com/office/powerpoint/2010/main" val="15528183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Q#2 What is the meaning and purpose of life?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671561978"/>
              </p:ext>
            </p:extLst>
          </p:nvPr>
        </p:nvGraphicFramePr>
        <p:xfrm>
          <a:off x="946223" y="1874517"/>
          <a:ext cx="10789231" cy="4870820"/>
        </p:xfrm>
        <a:graphic>
          <a:graphicData uri="http://schemas.openxmlformats.org/drawingml/2006/table">
            <a:tbl>
              <a:tblPr firstRow="1" bandRow="1">
                <a:tableStyleId>{5C22544A-7EE6-4342-B048-85BDC9FD1C3A}</a:tableStyleId>
              </a:tblPr>
              <a:tblGrid>
                <a:gridCol w="1744526"/>
                <a:gridCol w="2039756"/>
                <a:gridCol w="2227628"/>
                <a:gridCol w="1972658"/>
                <a:gridCol w="2804663"/>
              </a:tblGrid>
              <a:tr h="664580">
                <a:tc>
                  <a:txBody>
                    <a:bodyPr/>
                    <a:lstStyle/>
                    <a:p>
                      <a:pPr algn="ctr"/>
                      <a:r>
                        <a:rPr lang="en-US" dirty="0" smtClean="0"/>
                        <a:t>ATHEISTIC</a:t>
                      </a:r>
                      <a:endParaRPr lang="en-US" dirty="0"/>
                    </a:p>
                  </a:txBody>
                  <a:tcPr/>
                </a:tc>
                <a:tc>
                  <a:txBody>
                    <a:bodyPr/>
                    <a:lstStyle/>
                    <a:p>
                      <a:pPr algn="ctr"/>
                      <a:r>
                        <a:rPr lang="en-US" dirty="0" smtClean="0"/>
                        <a:t>PANTHEISM</a:t>
                      </a:r>
                      <a:endParaRPr lang="en-US" dirty="0"/>
                    </a:p>
                  </a:txBody>
                  <a:tcPr/>
                </a:tc>
                <a:tc>
                  <a:txBody>
                    <a:bodyPr/>
                    <a:lstStyle/>
                    <a:p>
                      <a:pPr algn="ctr"/>
                      <a:r>
                        <a:rPr lang="en-US" dirty="0" smtClean="0"/>
                        <a:t>POLYTHEISM</a:t>
                      </a:r>
                      <a:endParaRPr lang="en-US" dirty="0"/>
                    </a:p>
                  </a:txBody>
                  <a:tcPr/>
                </a:tc>
                <a:tc>
                  <a:txBody>
                    <a:bodyPr/>
                    <a:lstStyle/>
                    <a:p>
                      <a:pPr algn="ctr"/>
                      <a:r>
                        <a:rPr lang="en-US" dirty="0" smtClean="0"/>
                        <a:t>RELATIVISM</a:t>
                      </a:r>
                      <a:endParaRPr lang="en-US" dirty="0"/>
                    </a:p>
                  </a:txBody>
                  <a:tcPr/>
                </a:tc>
                <a:tc>
                  <a:txBody>
                    <a:bodyPr/>
                    <a:lstStyle/>
                    <a:p>
                      <a:pPr algn="ctr"/>
                      <a:r>
                        <a:rPr lang="en-US" dirty="0" smtClean="0"/>
                        <a:t>BIBLICAL CHRISTIANITY</a:t>
                      </a:r>
                      <a:endParaRPr lang="en-US" dirty="0"/>
                    </a:p>
                  </a:txBody>
                  <a:tcPr/>
                </a:tc>
              </a:tr>
              <a:tr h="370840">
                <a:tc>
                  <a:txBody>
                    <a:bodyPr/>
                    <a:lstStyle/>
                    <a:p>
                      <a:pPr algn="ctr"/>
                      <a:r>
                        <a:rPr lang="en-US" strike="sngStrike" dirty="0" smtClean="0"/>
                        <a:t>TO</a:t>
                      </a:r>
                      <a:r>
                        <a:rPr lang="en-US" strike="sngStrike" baseline="0" dirty="0" smtClean="0"/>
                        <a:t> ENSURE THE SURVIVAL OF HUMANS.</a:t>
                      </a:r>
                      <a:br>
                        <a:rPr lang="en-US" strike="sngStrike" baseline="0" dirty="0" smtClean="0"/>
                      </a:br>
                      <a:endParaRPr lang="en-US" strike="sngStrike" baseline="0" dirty="0" smtClean="0"/>
                    </a:p>
                    <a:p>
                      <a:pPr algn="ctr"/>
                      <a:r>
                        <a:rPr lang="en-US" strike="noStrike" baseline="0" dirty="0" smtClean="0"/>
                        <a:t>HUMANS ARE AWAITING REDEMPTION, THE GREAT RESCUE </a:t>
                      </a:r>
                      <a:r>
                        <a:rPr lang="en-US" strike="noStrike" baseline="0" dirty="0" smtClean="0"/>
                        <a:t>PLAN FROM GOD HIMSELF.</a:t>
                      </a:r>
                      <a:endParaRPr lang="en-US" strike="noStrike" baseline="0" dirty="0" smtClean="0"/>
                    </a:p>
                    <a:p>
                      <a:pPr algn="ctr"/>
                      <a:endParaRPr lang="en-US" dirty="0"/>
                    </a:p>
                  </a:txBody>
                  <a:tcPr/>
                </a:tc>
                <a:tc>
                  <a:txBody>
                    <a:bodyPr/>
                    <a:lstStyle/>
                    <a:p>
                      <a:pPr algn="ctr"/>
                      <a:r>
                        <a:rPr lang="en-US" strike="sngStrike" baseline="0" dirty="0" smtClean="0"/>
                        <a:t>TO DO WHATEVER YOU CAN TO ACHIEVE A BETTER AFTERLIFE OR REINCARNATED ONE. </a:t>
                      </a:r>
                    </a:p>
                    <a:p>
                      <a:pPr algn="ctr"/>
                      <a:endParaRPr lang="en-US" strike="noStrike" dirty="0" smtClean="0"/>
                    </a:p>
                    <a:p>
                      <a:pPr algn="ctr"/>
                      <a:r>
                        <a:rPr lang="en-US" strike="noStrike" dirty="0" smtClean="0"/>
                        <a:t>THE</a:t>
                      </a:r>
                      <a:r>
                        <a:rPr lang="en-US" strike="noStrike" baseline="0" dirty="0" smtClean="0"/>
                        <a:t> BIBLE OFFERS CERTAINTY THAT YOU CAN KNOW WHAT LIFE AWAITS AFTER DEATH.</a:t>
                      </a:r>
                      <a:endParaRPr lang="en-US" strike="noStrike" dirty="0"/>
                    </a:p>
                  </a:txBody>
                  <a:tcPr/>
                </a:tc>
                <a:tc>
                  <a:txBody>
                    <a:bodyPr/>
                    <a:lstStyle/>
                    <a:p>
                      <a:pPr algn="ctr"/>
                      <a:r>
                        <a:rPr lang="en-US" strike="sngStrike" dirty="0" smtClean="0"/>
                        <a:t>TO APPEASE</a:t>
                      </a:r>
                      <a:r>
                        <a:rPr lang="en-US" strike="sngStrike" baseline="0" dirty="0" smtClean="0"/>
                        <a:t> FICKLE GODS AND HOPE THAT THEY ARE PLEASED.</a:t>
                      </a:r>
                    </a:p>
                    <a:p>
                      <a:pPr algn="ctr"/>
                      <a:endParaRPr lang="en-US" baseline="0" dirty="0" smtClean="0"/>
                    </a:p>
                    <a:p>
                      <a:pPr algn="ctr"/>
                      <a:r>
                        <a:rPr lang="en-US" baseline="0" dirty="0" smtClean="0"/>
                        <a:t>THIS IS TOO UNCERTAIN! GOD GIVES HOPE TODAY THAT </a:t>
                      </a:r>
                      <a:r>
                        <a:rPr lang="en-US" baseline="0" dirty="0" smtClean="0"/>
                        <a:t>LIFE ON EARTH </a:t>
                      </a:r>
                      <a:r>
                        <a:rPr lang="en-US" baseline="0" dirty="0" smtClean="0"/>
                        <a:t>IS ACHIEVING A GREATER PLAN.</a:t>
                      </a:r>
                      <a:endParaRPr lang="en-US" dirty="0"/>
                    </a:p>
                  </a:txBody>
                  <a:tcPr/>
                </a:tc>
                <a:tc>
                  <a:txBody>
                    <a:bodyPr/>
                    <a:lstStyle/>
                    <a:p>
                      <a:pPr algn="ctr"/>
                      <a:r>
                        <a:rPr lang="en-US" strike="sngStrike" dirty="0" smtClean="0"/>
                        <a:t>TO LIVE HOWEVER YOU BELIEVE IS “CORRECT” BECAUSE THERE IS NO GREATER MORALITY OR MEANING.</a:t>
                      </a:r>
                    </a:p>
                    <a:p>
                      <a:pPr algn="ctr"/>
                      <a:r>
                        <a:rPr lang="en-US" dirty="0" smtClean="0"/>
                        <a:t>DIFFERING</a:t>
                      </a:r>
                      <a:r>
                        <a:rPr lang="en-US" baseline="0" dirty="0" smtClean="0"/>
                        <a:t> VIEWS CANNOT BOTH BE CORRECT. WE WILL NEVER FIND HARMONY IN LIVING JUST FOR SELF. </a:t>
                      </a:r>
                      <a:endParaRPr lang="en-US" dirty="0"/>
                    </a:p>
                  </a:txBody>
                  <a:tcPr/>
                </a:tc>
                <a:tc>
                  <a:txBody>
                    <a:bodyPr/>
                    <a:lstStyle/>
                    <a:p>
                      <a:pPr algn="ctr"/>
                      <a:r>
                        <a:rPr lang="en-US" baseline="0" dirty="0" smtClean="0"/>
                        <a:t>TO WORSHIP, SERVE, OBEY, LOVE AND </a:t>
                      </a:r>
                      <a:br>
                        <a:rPr lang="en-US" baseline="0" dirty="0" smtClean="0"/>
                      </a:br>
                      <a:r>
                        <a:rPr lang="en-US" baseline="0" dirty="0" smtClean="0"/>
                        <a:t>ENJOY A PERSONAL RELATIONSHIP WITH THE LOVING AND HOLY GOD THROUGH LIFE IN HIS SON, JESUS</a:t>
                      </a:r>
                      <a:endParaRPr lang="en-US" dirty="0"/>
                    </a:p>
                  </a:txBody>
                  <a:tcPr/>
                </a:tc>
              </a:tr>
            </a:tbl>
          </a:graphicData>
        </a:graphic>
      </p:graphicFrame>
    </p:spTree>
    <p:extLst>
      <p:ext uri="{BB962C8B-B14F-4D97-AF65-F5344CB8AC3E}">
        <p14:creationId xmlns:p14="http://schemas.microsoft.com/office/powerpoint/2010/main" val="122759386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7" y="382385"/>
            <a:ext cx="10635523" cy="1492132"/>
          </a:xfrm>
        </p:spPr>
        <p:txBody>
          <a:bodyPr>
            <a:normAutofit/>
          </a:bodyPr>
          <a:lstStyle/>
          <a:p>
            <a:r>
              <a:rPr lang="en-US" sz="4800" dirty="0" smtClean="0"/>
              <a:t>Q#3 WHAT DOES IT MEAN TO BE HUMAN? </a:t>
            </a:r>
            <a:endParaRPr lang="en-US" sz="4800" dirty="0"/>
          </a:p>
        </p:txBody>
      </p:sp>
      <p:graphicFrame>
        <p:nvGraphicFramePr>
          <p:cNvPr id="4" name="Table 3"/>
          <p:cNvGraphicFramePr>
            <a:graphicFrameLocks noGrp="1"/>
          </p:cNvGraphicFramePr>
          <p:nvPr>
            <p:extLst>
              <p:ext uri="{D42A27DB-BD31-4B8C-83A1-F6EECF244321}">
                <p14:modId xmlns:p14="http://schemas.microsoft.com/office/powerpoint/2010/main" val="952286455"/>
              </p:ext>
            </p:extLst>
          </p:nvPr>
        </p:nvGraphicFramePr>
        <p:xfrm>
          <a:off x="946222" y="1279246"/>
          <a:ext cx="10789231" cy="3038754"/>
        </p:xfrm>
        <a:graphic>
          <a:graphicData uri="http://schemas.openxmlformats.org/drawingml/2006/table">
            <a:tbl>
              <a:tblPr firstRow="1" bandRow="1">
                <a:tableStyleId>{5C22544A-7EE6-4342-B048-85BDC9FD1C3A}</a:tableStyleId>
              </a:tblPr>
              <a:tblGrid>
                <a:gridCol w="2094158"/>
                <a:gridCol w="1690124"/>
                <a:gridCol w="2227628"/>
                <a:gridCol w="1972658"/>
                <a:gridCol w="2804663"/>
              </a:tblGrid>
              <a:tr h="752754">
                <a:tc>
                  <a:txBody>
                    <a:bodyPr/>
                    <a:lstStyle/>
                    <a:p>
                      <a:pPr algn="ctr"/>
                      <a:r>
                        <a:rPr lang="en-US" dirty="0" smtClean="0"/>
                        <a:t>ATHEISTIC</a:t>
                      </a:r>
                      <a:endParaRPr lang="en-US" dirty="0"/>
                    </a:p>
                  </a:txBody>
                  <a:tcPr/>
                </a:tc>
                <a:tc>
                  <a:txBody>
                    <a:bodyPr/>
                    <a:lstStyle/>
                    <a:p>
                      <a:pPr algn="ctr"/>
                      <a:r>
                        <a:rPr lang="en-US" dirty="0" smtClean="0"/>
                        <a:t>PANTHEISM</a:t>
                      </a:r>
                      <a:endParaRPr lang="en-US" dirty="0"/>
                    </a:p>
                  </a:txBody>
                  <a:tcPr/>
                </a:tc>
                <a:tc>
                  <a:txBody>
                    <a:bodyPr/>
                    <a:lstStyle/>
                    <a:p>
                      <a:pPr algn="ctr"/>
                      <a:r>
                        <a:rPr lang="en-US" dirty="0" smtClean="0"/>
                        <a:t>POLYTHEISM</a:t>
                      </a:r>
                      <a:endParaRPr lang="en-US" dirty="0"/>
                    </a:p>
                  </a:txBody>
                  <a:tcPr/>
                </a:tc>
                <a:tc>
                  <a:txBody>
                    <a:bodyPr/>
                    <a:lstStyle/>
                    <a:p>
                      <a:pPr algn="ctr"/>
                      <a:r>
                        <a:rPr lang="en-US" dirty="0" smtClean="0"/>
                        <a:t>RELATIVISM</a:t>
                      </a:r>
                      <a:endParaRPr lang="en-US" dirty="0"/>
                    </a:p>
                  </a:txBody>
                  <a:tcPr/>
                </a:tc>
                <a:tc>
                  <a:txBody>
                    <a:bodyPr/>
                    <a:lstStyle/>
                    <a:p>
                      <a:pPr algn="ctr"/>
                      <a:r>
                        <a:rPr lang="en-US" dirty="0" smtClean="0"/>
                        <a:t>BIBLICAL CHRISTIANITY</a:t>
                      </a:r>
                      <a:endParaRPr lang="en-US" dirty="0"/>
                    </a:p>
                  </a:txBody>
                  <a:tcPr/>
                </a:tc>
              </a:tr>
              <a:tr h="370840">
                <a:tc>
                  <a:txBody>
                    <a:bodyPr/>
                    <a:lstStyle/>
                    <a:p>
                      <a:pPr algn="ctr"/>
                      <a:r>
                        <a:rPr lang="en-US" dirty="0" smtClean="0"/>
                        <a:t>HUMANS</a:t>
                      </a:r>
                      <a:r>
                        <a:rPr lang="en-US" baseline="0" dirty="0" smtClean="0"/>
                        <a:t> ARE</a:t>
                      </a:r>
                      <a:r>
                        <a:rPr lang="en-US" dirty="0" smtClean="0"/>
                        <a:t> ADVANCED APES OR HIGHLY COMPLEX MACHINES.</a:t>
                      </a:r>
                    </a:p>
                    <a:p>
                      <a:pPr algn="ctr"/>
                      <a:r>
                        <a:rPr lang="en-US" dirty="0" smtClean="0"/>
                        <a:t>THEY ARE ONLY</a:t>
                      </a:r>
                      <a:r>
                        <a:rPr lang="en-US" baseline="0" dirty="0" smtClean="0"/>
                        <a:t> </a:t>
                      </a:r>
                      <a:r>
                        <a:rPr lang="en-US" dirty="0" smtClean="0"/>
                        <a:t>MATTER, WITHOUT SOUL.</a:t>
                      </a:r>
                      <a:endParaRPr lang="en-US" dirty="0"/>
                    </a:p>
                  </a:txBody>
                  <a:tcPr/>
                </a:tc>
                <a:tc>
                  <a:txBody>
                    <a:bodyPr/>
                    <a:lstStyle/>
                    <a:p>
                      <a:pPr algn="ctr"/>
                      <a:r>
                        <a:rPr lang="en-US" dirty="0" smtClean="0"/>
                        <a:t>TO BE HUMAN IS TO BE GOD. EVERYTHING ON EARTH IS EQUALLY VALUABLE.</a:t>
                      </a:r>
                      <a:endParaRPr lang="en-US" dirty="0"/>
                    </a:p>
                  </a:txBody>
                  <a:tcPr/>
                </a:tc>
                <a:tc>
                  <a:txBody>
                    <a:bodyPr/>
                    <a:lstStyle/>
                    <a:p>
                      <a:pPr algn="ctr"/>
                      <a:r>
                        <a:rPr lang="en-US" dirty="0" smtClean="0"/>
                        <a:t>HUMANS</a:t>
                      </a:r>
                      <a:r>
                        <a:rPr lang="en-US" baseline="0" dirty="0" smtClean="0"/>
                        <a:t> ARE INFERIOR TO THE GODS AND WE MUST SUBMIT TO THEM. </a:t>
                      </a:r>
                      <a:endParaRPr lang="en-US" dirty="0"/>
                    </a:p>
                  </a:txBody>
                  <a:tcPr/>
                </a:tc>
                <a:tc>
                  <a:txBody>
                    <a:bodyPr/>
                    <a:lstStyle/>
                    <a:p>
                      <a:pPr algn="ctr"/>
                      <a:r>
                        <a:rPr lang="en-US" dirty="0" smtClean="0"/>
                        <a:t>TO BE HUMAN IS TO CREATE YOUR OWN DREAMS AND DESTINY</a:t>
                      </a:r>
                      <a:r>
                        <a:rPr lang="en-US" baseline="0" dirty="0" smtClean="0"/>
                        <a:t> AS YOU PERCEIVE IT.</a:t>
                      </a:r>
                      <a:r>
                        <a:rPr lang="en-US" dirty="0" smtClean="0"/>
                        <a:t> </a:t>
                      </a:r>
                      <a:endParaRPr lang="en-US" dirty="0"/>
                    </a:p>
                  </a:txBody>
                  <a:tcPr/>
                </a:tc>
                <a:tc>
                  <a:txBody>
                    <a:bodyPr/>
                    <a:lstStyle/>
                    <a:p>
                      <a:pPr algn="ctr"/>
                      <a:r>
                        <a:rPr lang="en-US" dirty="0" smtClean="0"/>
                        <a:t>HUMANS</a:t>
                      </a:r>
                      <a:r>
                        <a:rPr lang="en-US" baseline="0" dirty="0" smtClean="0"/>
                        <a:t> ARE CREATED IN THE IMAGE OF GOD FOR A RELATIONSHIP WITH GOD. TO BE HUMAN IS TO BE VALUABLE. BUT HUMANS ARE BROKEN AND NEED A SAVIOUR.</a:t>
                      </a:r>
                      <a:endParaRPr lang="en-US" dirty="0"/>
                    </a:p>
                  </a:txBody>
                  <a:tcPr/>
                </a:tc>
              </a:tr>
            </a:tbl>
          </a:graphicData>
        </a:graphic>
      </p:graphicFrame>
      <p:pic>
        <p:nvPicPr>
          <p:cNvPr id="6" name="Picture 5"/>
          <p:cNvPicPr>
            <a:picLocks noChangeAspect="1"/>
          </p:cNvPicPr>
          <p:nvPr/>
        </p:nvPicPr>
        <p:blipFill>
          <a:blip r:embed="rId3"/>
          <a:stretch>
            <a:fillRect/>
          </a:stretch>
        </p:blipFill>
        <p:spPr>
          <a:xfrm>
            <a:off x="1728470" y="4455160"/>
            <a:ext cx="2192020" cy="2192020"/>
          </a:xfrm>
          <a:prstGeom prst="rect">
            <a:avLst/>
          </a:prstGeom>
        </p:spPr>
      </p:pic>
      <p:pic>
        <p:nvPicPr>
          <p:cNvPr id="7" name="Picture 6"/>
          <p:cNvPicPr>
            <a:picLocks noChangeAspect="1"/>
          </p:cNvPicPr>
          <p:nvPr/>
        </p:nvPicPr>
        <p:blipFill>
          <a:blip r:embed="rId4"/>
          <a:stretch>
            <a:fillRect/>
          </a:stretch>
        </p:blipFill>
        <p:spPr>
          <a:xfrm>
            <a:off x="5516245" y="4455160"/>
            <a:ext cx="2192020" cy="2192020"/>
          </a:xfrm>
          <a:prstGeom prst="rect">
            <a:avLst/>
          </a:prstGeom>
        </p:spPr>
      </p:pic>
      <p:pic>
        <p:nvPicPr>
          <p:cNvPr id="8" name="Picture 7"/>
          <p:cNvPicPr>
            <a:picLocks noChangeAspect="1"/>
          </p:cNvPicPr>
          <p:nvPr/>
        </p:nvPicPr>
        <p:blipFill>
          <a:blip r:embed="rId5"/>
          <a:stretch>
            <a:fillRect/>
          </a:stretch>
        </p:blipFill>
        <p:spPr>
          <a:xfrm>
            <a:off x="9304020" y="4455160"/>
            <a:ext cx="2173968" cy="2173968"/>
          </a:xfrm>
          <a:prstGeom prst="rect">
            <a:avLst/>
          </a:prstGeom>
        </p:spPr>
      </p:pic>
    </p:spTree>
    <p:extLst>
      <p:ext uri="{BB962C8B-B14F-4D97-AF65-F5344CB8AC3E}">
        <p14:creationId xmlns:p14="http://schemas.microsoft.com/office/powerpoint/2010/main" val="6444135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 #4 how can I know truth?</a:t>
            </a:r>
            <a:br>
              <a:rPr lang="en-US" dirty="0" smtClean="0"/>
            </a:br>
            <a:r>
              <a:rPr lang="en-US" dirty="0" smtClean="0"/>
              <a:t> what is right and wrong?</a:t>
            </a:r>
            <a:br>
              <a:rPr lang="en-US" dirty="0" smtClean="0"/>
            </a:br>
            <a:r>
              <a:rPr lang="en-US" dirty="0" smtClean="0"/>
              <a:t>What is your spiritual authority?</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447511363"/>
              </p:ext>
            </p:extLst>
          </p:nvPr>
        </p:nvGraphicFramePr>
        <p:xfrm>
          <a:off x="946223" y="2442567"/>
          <a:ext cx="10789231" cy="2490114"/>
        </p:xfrm>
        <a:graphic>
          <a:graphicData uri="http://schemas.openxmlformats.org/drawingml/2006/table">
            <a:tbl>
              <a:tblPr firstRow="1" bandRow="1">
                <a:tableStyleId>{5C22544A-7EE6-4342-B048-85BDC9FD1C3A}</a:tableStyleId>
              </a:tblPr>
              <a:tblGrid>
                <a:gridCol w="1744526"/>
                <a:gridCol w="2039756"/>
                <a:gridCol w="2227628"/>
                <a:gridCol w="1972658"/>
                <a:gridCol w="2804663"/>
              </a:tblGrid>
              <a:tr h="752754">
                <a:tc>
                  <a:txBody>
                    <a:bodyPr/>
                    <a:lstStyle/>
                    <a:p>
                      <a:pPr algn="ctr"/>
                      <a:r>
                        <a:rPr lang="en-US" dirty="0" smtClean="0"/>
                        <a:t>ATHEISTIC</a:t>
                      </a:r>
                      <a:endParaRPr lang="en-US" dirty="0"/>
                    </a:p>
                  </a:txBody>
                  <a:tcPr/>
                </a:tc>
                <a:tc>
                  <a:txBody>
                    <a:bodyPr/>
                    <a:lstStyle/>
                    <a:p>
                      <a:pPr algn="ctr"/>
                      <a:r>
                        <a:rPr lang="en-US" dirty="0" smtClean="0"/>
                        <a:t>PANTHEISM</a:t>
                      </a:r>
                      <a:endParaRPr lang="en-US" dirty="0"/>
                    </a:p>
                  </a:txBody>
                  <a:tcPr/>
                </a:tc>
                <a:tc>
                  <a:txBody>
                    <a:bodyPr/>
                    <a:lstStyle/>
                    <a:p>
                      <a:pPr algn="ctr"/>
                      <a:r>
                        <a:rPr lang="en-US" dirty="0" smtClean="0"/>
                        <a:t>POLYTHEISM</a:t>
                      </a:r>
                      <a:endParaRPr lang="en-US" dirty="0"/>
                    </a:p>
                  </a:txBody>
                  <a:tcPr/>
                </a:tc>
                <a:tc>
                  <a:txBody>
                    <a:bodyPr/>
                    <a:lstStyle/>
                    <a:p>
                      <a:pPr algn="ctr"/>
                      <a:r>
                        <a:rPr lang="en-US" dirty="0" smtClean="0"/>
                        <a:t>RELATIVISM</a:t>
                      </a:r>
                      <a:endParaRPr lang="en-US" dirty="0"/>
                    </a:p>
                  </a:txBody>
                  <a:tcPr/>
                </a:tc>
                <a:tc>
                  <a:txBody>
                    <a:bodyPr/>
                    <a:lstStyle/>
                    <a:p>
                      <a:pPr algn="ctr"/>
                      <a:r>
                        <a:rPr lang="en-US" dirty="0" smtClean="0"/>
                        <a:t>BIBLICAL CHRISTIANITY</a:t>
                      </a:r>
                      <a:endParaRPr lang="en-US" dirty="0"/>
                    </a:p>
                  </a:txBody>
                  <a:tcPr/>
                </a:tc>
              </a:tr>
              <a:tr h="370840">
                <a:tc>
                  <a:txBody>
                    <a:bodyPr/>
                    <a:lstStyle/>
                    <a:p>
                      <a:pPr algn="ctr"/>
                      <a:endParaRPr lang="en-US" dirty="0"/>
                    </a:p>
                  </a:txBody>
                  <a:tcPr/>
                </a:tc>
                <a:tc>
                  <a:txBody>
                    <a:bodyPr/>
                    <a:lstStyle/>
                    <a:p>
                      <a:pPr algn="ctr"/>
                      <a:r>
                        <a:rPr lang="en-US" dirty="0" smtClean="0"/>
                        <a:t>YOU</a:t>
                      </a:r>
                      <a:r>
                        <a:rPr lang="en-US" baseline="0" dirty="0" smtClean="0"/>
                        <a:t> ARE GOD, SO YOU ARE YOUR OWN SPIRITUAL AND TRUTH AUTHORITY</a:t>
                      </a:r>
                      <a:endParaRPr lang="en-US" dirty="0"/>
                    </a:p>
                  </a:txBody>
                  <a:tcPr/>
                </a:tc>
                <a:tc>
                  <a:txBody>
                    <a:bodyPr/>
                    <a:lstStyle/>
                    <a:p>
                      <a:pPr algn="ctr"/>
                      <a:r>
                        <a:rPr lang="en-US" dirty="0" smtClean="0"/>
                        <a:t>SEEK</a:t>
                      </a:r>
                      <a:r>
                        <a:rPr lang="en-US" baseline="0" dirty="0" smtClean="0"/>
                        <a:t> THE SPIRITS.</a:t>
                      </a:r>
                      <a:endParaRPr lang="en-US" dirty="0"/>
                    </a:p>
                  </a:txBody>
                  <a:tcPr/>
                </a:tc>
                <a:tc>
                  <a:txBody>
                    <a:bodyPr/>
                    <a:lstStyle/>
                    <a:p>
                      <a:pPr algn="ctr"/>
                      <a:r>
                        <a:rPr lang="en-US" sz="1600" dirty="0" smtClean="0"/>
                        <a:t>YOU</a:t>
                      </a:r>
                      <a:r>
                        <a:rPr lang="en-US" sz="1600" baseline="0" dirty="0" smtClean="0"/>
                        <a:t> CANNOT KNOW TRUTH, RIGHT OR WRONG B/C THEY DON’T EXIST</a:t>
                      </a:r>
                      <a:endParaRPr lang="en-US" sz="1600" dirty="0"/>
                    </a:p>
                  </a:txBody>
                  <a:tcPr/>
                </a:tc>
                <a:tc>
                  <a:txBody>
                    <a:bodyPr/>
                    <a:lstStyle/>
                    <a:p>
                      <a:pPr algn="ctr"/>
                      <a:r>
                        <a:rPr lang="en-US" dirty="0" smtClean="0"/>
                        <a:t>The</a:t>
                      </a:r>
                      <a:r>
                        <a:rPr lang="en-US" baseline="0" dirty="0" smtClean="0"/>
                        <a:t> Bible</a:t>
                      </a:r>
                      <a:endParaRPr lang="en-US" dirty="0"/>
                    </a:p>
                  </a:txBody>
                  <a:tcPr/>
                </a:tc>
              </a:tr>
            </a:tbl>
          </a:graphicData>
        </a:graphic>
      </p:graphicFrame>
      <p:pic>
        <p:nvPicPr>
          <p:cNvPr id="7" name="Picture 6"/>
          <p:cNvPicPr>
            <a:picLocks noChangeAspect="1"/>
          </p:cNvPicPr>
          <p:nvPr/>
        </p:nvPicPr>
        <p:blipFill>
          <a:blip r:embed="rId3"/>
          <a:stretch>
            <a:fillRect/>
          </a:stretch>
        </p:blipFill>
        <p:spPr>
          <a:xfrm>
            <a:off x="461616" y="3318158"/>
            <a:ext cx="2114550" cy="2114550"/>
          </a:xfrm>
          <a:prstGeom prst="rect">
            <a:avLst/>
          </a:prstGeom>
        </p:spPr>
      </p:pic>
      <p:pic>
        <p:nvPicPr>
          <p:cNvPr id="8" name="Picture 7"/>
          <p:cNvPicPr>
            <a:picLocks noChangeAspect="1"/>
          </p:cNvPicPr>
          <p:nvPr/>
        </p:nvPicPr>
        <p:blipFill>
          <a:blip r:embed="rId4"/>
          <a:stretch>
            <a:fillRect/>
          </a:stretch>
        </p:blipFill>
        <p:spPr>
          <a:xfrm>
            <a:off x="9382153" y="3579433"/>
            <a:ext cx="2353301" cy="2353301"/>
          </a:xfrm>
          <a:prstGeom prst="rect">
            <a:avLst/>
          </a:prstGeom>
        </p:spPr>
      </p:pic>
      <p:pic>
        <p:nvPicPr>
          <p:cNvPr id="9" name="Picture 8"/>
          <p:cNvPicPr>
            <a:picLocks noChangeAspect="1"/>
          </p:cNvPicPr>
          <p:nvPr/>
        </p:nvPicPr>
        <p:blipFill>
          <a:blip r:embed="rId5"/>
          <a:stretch>
            <a:fillRect/>
          </a:stretch>
        </p:blipFill>
        <p:spPr>
          <a:xfrm>
            <a:off x="6952074" y="4491427"/>
            <a:ext cx="2366573" cy="2366573"/>
          </a:xfrm>
          <a:prstGeom prst="rect">
            <a:avLst/>
          </a:prstGeom>
        </p:spPr>
      </p:pic>
      <p:pic>
        <p:nvPicPr>
          <p:cNvPr id="10" name="Picture 9"/>
          <p:cNvPicPr>
            <a:picLocks noChangeAspect="1"/>
          </p:cNvPicPr>
          <p:nvPr/>
        </p:nvPicPr>
        <p:blipFill>
          <a:blip r:embed="rId6"/>
          <a:stretch>
            <a:fillRect/>
          </a:stretch>
        </p:blipFill>
        <p:spPr>
          <a:xfrm>
            <a:off x="4502600" y="3687624"/>
            <a:ext cx="2358034" cy="2358034"/>
          </a:xfrm>
          <a:prstGeom prst="rect">
            <a:avLst/>
          </a:prstGeom>
        </p:spPr>
      </p:pic>
      <p:pic>
        <p:nvPicPr>
          <p:cNvPr id="12" name="Picture 11"/>
          <p:cNvPicPr>
            <a:picLocks noChangeAspect="1"/>
          </p:cNvPicPr>
          <p:nvPr/>
        </p:nvPicPr>
        <p:blipFill rotWithShape="1">
          <a:blip r:embed="rId7"/>
          <a:srcRect b="10851"/>
          <a:stretch/>
        </p:blipFill>
        <p:spPr>
          <a:xfrm>
            <a:off x="1344444" y="5007469"/>
            <a:ext cx="2075777" cy="1850531"/>
          </a:xfrm>
          <a:prstGeom prst="rect">
            <a:avLst/>
          </a:prstGeom>
        </p:spPr>
      </p:pic>
    </p:spTree>
    <p:extLst>
      <p:ext uri="{BB962C8B-B14F-4D97-AF65-F5344CB8AC3E}">
        <p14:creationId xmlns:p14="http://schemas.microsoft.com/office/powerpoint/2010/main" val="5658907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Q#5 what happens after DEATH?</a:t>
            </a:r>
            <a:r>
              <a:rPr lang="en-US" dirty="0"/>
              <a:t/>
            </a:r>
            <a:br>
              <a:rPr lang="en-US" dirty="0"/>
            </a:br>
            <a:r>
              <a:rPr lang="en-US" dirty="0" smtClean="0"/>
              <a:t>WHERE IS THE UNIVERSE HEADING?</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756429136"/>
              </p:ext>
            </p:extLst>
          </p:nvPr>
        </p:nvGraphicFramePr>
        <p:xfrm>
          <a:off x="946223" y="2104746"/>
          <a:ext cx="10789231" cy="3861714"/>
        </p:xfrm>
        <a:graphic>
          <a:graphicData uri="http://schemas.openxmlformats.org/drawingml/2006/table">
            <a:tbl>
              <a:tblPr firstRow="1" bandRow="1">
                <a:tableStyleId>{5C22544A-7EE6-4342-B048-85BDC9FD1C3A}</a:tableStyleId>
              </a:tblPr>
              <a:tblGrid>
                <a:gridCol w="1744526"/>
                <a:gridCol w="2039756"/>
                <a:gridCol w="2227628"/>
                <a:gridCol w="1972658"/>
                <a:gridCol w="2804663"/>
              </a:tblGrid>
              <a:tr h="752754">
                <a:tc>
                  <a:txBody>
                    <a:bodyPr/>
                    <a:lstStyle/>
                    <a:p>
                      <a:pPr algn="ctr"/>
                      <a:r>
                        <a:rPr lang="en-US" dirty="0" smtClean="0"/>
                        <a:t>ATHEISTIC</a:t>
                      </a:r>
                      <a:endParaRPr lang="en-US" dirty="0"/>
                    </a:p>
                  </a:txBody>
                  <a:tcPr/>
                </a:tc>
                <a:tc>
                  <a:txBody>
                    <a:bodyPr/>
                    <a:lstStyle/>
                    <a:p>
                      <a:pPr algn="ctr"/>
                      <a:r>
                        <a:rPr lang="en-US" dirty="0" smtClean="0"/>
                        <a:t>PANTHEISM</a:t>
                      </a:r>
                      <a:endParaRPr lang="en-US" dirty="0"/>
                    </a:p>
                  </a:txBody>
                  <a:tcPr/>
                </a:tc>
                <a:tc>
                  <a:txBody>
                    <a:bodyPr/>
                    <a:lstStyle/>
                    <a:p>
                      <a:pPr algn="ctr"/>
                      <a:r>
                        <a:rPr lang="en-US" dirty="0" smtClean="0"/>
                        <a:t>POLYTHEISM</a:t>
                      </a:r>
                      <a:endParaRPr lang="en-US" dirty="0"/>
                    </a:p>
                  </a:txBody>
                  <a:tcPr/>
                </a:tc>
                <a:tc>
                  <a:txBody>
                    <a:bodyPr/>
                    <a:lstStyle/>
                    <a:p>
                      <a:pPr algn="ctr"/>
                      <a:r>
                        <a:rPr lang="en-US" dirty="0" smtClean="0"/>
                        <a:t>RELATIVISM</a:t>
                      </a:r>
                      <a:endParaRPr lang="en-US" dirty="0"/>
                    </a:p>
                  </a:txBody>
                  <a:tcPr/>
                </a:tc>
                <a:tc>
                  <a:txBody>
                    <a:bodyPr/>
                    <a:lstStyle/>
                    <a:p>
                      <a:pPr algn="ctr"/>
                      <a:r>
                        <a:rPr lang="en-US" dirty="0" smtClean="0"/>
                        <a:t>BIBLICAL CHRISTIANITY</a:t>
                      </a:r>
                      <a:endParaRPr lang="en-US" dirty="0"/>
                    </a:p>
                  </a:txBody>
                  <a:tcPr/>
                </a:tc>
              </a:tr>
              <a:tr h="370840">
                <a:tc>
                  <a:txBody>
                    <a:bodyPr/>
                    <a:lstStyle/>
                    <a:p>
                      <a:pPr algn="ctr"/>
                      <a:r>
                        <a:rPr lang="en-US" dirty="0" smtClean="0"/>
                        <a:t>YOU</a:t>
                      </a:r>
                      <a:r>
                        <a:rPr lang="en-US" baseline="0" dirty="0" smtClean="0"/>
                        <a:t>R BODY CEASES TO EXIST.  YOU HAVE NO SOUL. THE WORLD SPINS ON UNTIL SCIENCE/</a:t>
                      </a:r>
                      <a:br>
                        <a:rPr lang="en-US" baseline="0" dirty="0" smtClean="0"/>
                      </a:br>
                      <a:r>
                        <a:rPr lang="en-US" baseline="0" dirty="0" smtClean="0"/>
                        <a:t>NATURE HALTS IT. </a:t>
                      </a:r>
                      <a:endParaRPr lang="en-US" dirty="0"/>
                    </a:p>
                  </a:txBody>
                  <a:tcPr/>
                </a:tc>
                <a:tc>
                  <a:txBody>
                    <a:bodyPr/>
                    <a:lstStyle/>
                    <a:p>
                      <a:pPr algn="ctr"/>
                      <a:r>
                        <a:rPr lang="en-US" dirty="0" smtClean="0"/>
                        <a:t>YOU REINCARNATE</a:t>
                      </a:r>
                      <a:r>
                        <a:rPr lang="en-US" baseline="0" dirty="0" smtClean="0"/>
                        <a:t> AS SOMETHING BETTER OR WORSE, DEPENDING ON HOW YOU LIVED YOUR CURRENT LIFE UNTIL REACHING ENLIGHTENMENT</a:t>
                      </a:r>
                      <a:endParaRPr lang="en-US" dirty="0"/>
                    </a:p>
                  </a:txBody>
                  <a:tcPr/>
                </a:tc>
                <a:tc>
                  <a:txBody>
                    <a:bodyPr/>
                    <a:lstStyle/>
                    <a:p>
                      <a:pPr algn="ctr"/>
                      <a:r>
                        <a:rPr lang="en-US" dirty="0" smtClean="0"/>
                        <a:t>YOU GO TO AN UNKNOWN AFTERLIFE IN THE SPIRIT WORLD. </a:t>
                      </a:r>
                      <a:endParaRPr lang="en-US" dirty="0"/>
                    </a:p>
                  </a:txBody>
                  <a:tcPr/>
                </a:tc>
                <a:tc>
                  <a:txBody>
                    <a:bodyPr/>
                    <a:lstStyle/>
                    <a:p>
                      <a:pPr algn="ctr"/>
                      <a:r>
                        <a:rPr lang="en-US" dirty="0" smtClean="0"/>
                        <a:t>THERE IS NO ABSOLUTE IN LIFE AFTER DEATH. </a:t>
                      </a:r>
                    </a:p>
                    <a:p>
                      <a:pPr algn="ctr"/>
                      <a:r>
                        <a:rPr lang="en-US" dirty="0" smtClean="0"/>
                        <a:t>YOU </a:t>
                      </a:r>
                      <a:r>
                        <a:rPr lang="en-US" baseline="0" dirty="0" smtClean="0"/>
                        <a:t>CEASE TO EXIST AND MUST FACE THIS. </a:t>
                      </a:r>
                      <a:endParaRPr lang="en-US" dirty="0"/>
                    </a:p>
                  </a:txBody>
                  <a:tcPr/>
                </a:tc>
                <a:tc>
                  <a:txBody>
                    <a:bodyPr/>
                    <a:lstStyle/>
                    <a:p>
                      <a:pPr algn="ctr"/>
                      <a:r>
                        <a:rPr lang="en-US" dirty="0" smtClean="0"/>
                        <a:t>EACH HUMAN WILL</a:t>
                      </a:r>
                      <a:r>
                        <a:rPr lang="en-US" baseline="0" dirty="0" smtClean="0"/>
                        <a:t> ENCOUNTER GOD AND GIVE AN ACCOUNT OF LIFE </a:t>
                      </a:r>
                      <a:r>
                        <a:rPr lang="mr-IN" baseline="0" dirty="0" smtClean="0"/>
                        <a:t>–</a:t>
                      </a:r>
                      <a:r>
                        <a:rPr lang="en-US" baseline="0" dirty="0" smtClean="0"/>
                        <a:t> THOSE WHO FOLLOW JESUS WILL SPEND ETERNITY WITH HIM. THOSE WHO REJECT JESUS WILL SPEND ETERNITY APART FROM HIM. </a:t>
                      </a:r>
                      <a:endParaRPr lang="en-US" dirty="0"/>
                    </a:p>
                  </a:txBody>
                  <a:tcPr/>
                </a:tc>
              </a:tr>
            </a:tbl>
          </a:graphicData>
        </a:graphic>
      </p:graphicFrame>
    </p:spTree>
    <p:extLst>
      <p:ext uri="{BB962C8B-B14F-4D97-AF65-F5344CB8AC3E}">
        <p14:creationId xmlns:p14="http://schemas.microsoft.com/office/powerpoint/2010/main" val="8785580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Famous philosophy quotes:</a:t>
            </a:r>
            <a:br>
              <a:rPr lang="en-US" dirty="0" smtClean="0"/>
            </a:br>
            <a:endParaRPr lang="en-US" dirty="0"/>
          </a:p>
        </p:txBody>
      </p:sp>
      <p:sp>
        <p:nvSpPr>
          <p:cNvPr id="3" name="Content Placeholder 2"/>
          <p:cNvSpPr>
            <a:spLocks noGrp="1"/>
          </p:cNvSpPr>
          <p:nvPr>
            <p:ph idx="1"/>
          </p:nvPr>
        </p:nvSpPr>
        <p:spPr>
          <a:xfrm>
            <a:off x="1084231" y="1176574"/>
            <a:ext cx="7578090" cy="4766309"/>
          </a:xfrm>
        </p:spPr>
        <p:txBody>
          <a:bodyPr>
            <a:noAutofit/>
          </a:bodyPr>
          <a:lstStyle/>
          <a:p>
            <a:pPr marL="457200" indent="-457200">
              <a:buFont typeface="+mj-lt"/>
              <a:buAutoNum type="arabicPeriod"/>
            </a:pPr>
            <a:r>
              <a:rPr lang="en-US" sz="2600" dirty="0" smtClean="0"/>
              <a:t>“The unexamined life is not worth living. ”</a:t>
            </a:r>
          </a:p>
          <a:p>
            <a:pPr marL="457200" indent="-457200">
              <a:buFont typeface="+mj-lt"/>
              <a:buAutoNum type="arabicPeriod"/>
            </a:pPr>
            <a:r>
              <a:rPr lang="en-US" sz="2600" dirty="0" smtClean="0"/>
              <a:t>”I think, therefore I am” (Cogito ergo sum) </a:t>
            </a:r>
          </a:p>
          <a:p>
            <a:pPr marL="457200" indent="-457200">
              <a:buFont typeface="+mj-lt"/>
              <a:buAutoNum type="arabicPeriod"/>
            </a:pPr>
            <a:r>
              <a:rPr lang="en-US" sz="2600" dirty="0" smtClean="0"/>
              <a:t>“The fear of the Lord is the beginning of knowledge but fools hate wisdom and instruction.”</a:t>
            </a:r>
          </a:p>
          <a:p>
            <a:pPr marL="457200" indent="-457200">
              <a:buFont typeface="+mj-lt"/>
              <a:buAutoNum type="arabicPeriod"/>
            </a:pPr>
            <a:r>
              <a:rPr lang="en-US" sz="2600" dirty="0" smtClean="0"/>
              <a:t>“God is dead! And we have killed him!”</a:t>
            </a:r>
          </a:p>
          <a:p>
            <a:pPr marL="457200" indent="-457200">
              <a:buFont typeface="+mj-lt"/>
              <a:buAutoNum type="arabicPeriod"/>
            </a:pPr>
            <a:r>
              <a:rPr lang="en-US" sz="2600" dirty="0" smtClean="0"/>
              <a:t>“I am the way and the truth and the life.”</a:t>
            </a:r>
          </a:p>
          <a:p>
            <a:pPr marL="457200" indent="-457200">
              <a:buFont typeface="+mj-lt"/>
              <a:buAutoNum type="arabicPeriod"/>
            </a:pPr>
            <a:r>
              <a:rPr lang="en-US" sz="2600" dirty="0" smtClean="0"/>
              <a:t>“We are what we repeatedly do.” </a:t>
            </a:r>
          </a:p>
          <a:p>
            <a:pPr marL="457200" indent="-457200">
              <a:buFont typeface="+mj-lt"/>
              <a:buAutoNum type="arabicPeriod"/>
            </a:pPr>
            <a:r>
              <a:rPr lang="en-US" sz="2600" dirty="0" smtClean="0"/>
              <a:t>“If a man neglects education, he walks lame to the end of his life.”</a:t>
            </a:r>
          </a:p>
          <a:p>
            <a:pPr marL="457200" indent="-457200">
              <a:buFont typeface="+mj-lt"/>
              <a:buAutoNum type="arabicPeriod"/>
            </a:pPr>
            <a:r>
              <a:rPr lang="en-US" sz="2600" dirty="0" smtClean="0"/>
              <a:t>“Religion is the opium of the masses.”</a:t>
            </a:r>
          </a:p>
          <a:p>
            <a:pPr marL="457200" indent="-457200">
              <a:buFont typeface="+mj-lt"/>
              <a:buAutoNum type="arabicPeriod"/>
            </a:pPr>
            <a:r>
              <a:rPr lang="en-US" sz="2600" dirty="0" smtClean="0"/>
              <a:t>“Men cannot live without a spiritual life.”</a:t>
            </a:r>
          </a:p>
        </p:txBody>
      </p:sp>
      <p:sp>
        <p:nvSpPr>
          <p:cNvPr id="4" name="TextBox 3"/>
          <p:cNvSpPr txBox="1"/>
          <p:nvPr/>
        </p:nvSpPr>
        <p:spPr>
          <a:xfrm rot="10800000" flipH="1" flipV="1">
            <a:off x="8829768" y="1351144"/>
            <a:ext cx="3116387" cy="4801314"/>
          </a:xfrm>
          <a:prstGeom prst="rect">
            <a:avLst/>
          </a:prstGeom>
          <a:noFill/>
        </p:spPr>
        <p:txBody>
          <a:bodyPr wrap="square" rtlCol="0">
            <a:spAutoFit/>
          </a:bodyPr>
          <a:lstStyle/>
          <a:p>
            <a:pPr marL="457200" indent="-457200">
              <a:buFont typeface="AppleColorEmoji" charset="0"/>
              <a:buChar char="❓"/>
            </a:pPr>
            <a:r>
              <a:rPr lang="en-US" sz="3400" dirty="0" smtClean="0"/>
              <a:t>Marx</a:t>
            </a:r>
          </a:p>
          <a:p>
            <a:pPr marL="457200" indent="-457200">
              <a:buFont typeface="AppleColorEmoji" charset="0"/>
              <a:buChar char="❓"/>
            </a:pPr>
            <a:r>
              <a:rPr lang="en-US" sz="3400" dirty="0" smtClean="0"/>
              <a:t>Aristotle</a:t>
            </a:r>
          </a:p>
          <a:p>
            <a:pPr marL="457200" indent="-457200">
              <a:buFont typeface="AppleColorEmoji" charset="0"/>
              <a:buChar char="❓"/>
            </a:pPr>
            <a:r>
              <a:rPr lang="en-US" sz="3400" dirty="0" smtClean="0"/>
              <a:t>Jesus Christ</a:t>
            </a:r>
          </a:p>
          <a:p>
            <a:pPr marL="457200" indent="-457200">
              <a:buFont typeface="AppleColorEmoji" charset="0"/>
              <a:buChar char="❓"/>
            </a:pPr>
            <a:r>
              <a:rPr lang="en-US" sz="3400" dirty="0" smtClean="0"/>
              <a:t>Descartes</a:t>
            </a:r>
          </a:p>
          <a:p>
            <a:pPr marL="457200" indent="-457200">
              <a:buFont typeface="AppleColorEmoji" charset="0"/>
              <a:buChar char="❓"/>
            </a:pPr>
            <a:r>
              <a:rPr lang="en-US" sz="3400" dirty="0" smtClean="0"/>
              <a:t>Nietzsche</a:t>
            </a:r>
          </a:p>
          <a:p>
            <a:pPr marL="457200" indent="-457200">
              <a:buFont typeface="AppleColorEmoji" charset="0"/>
              <a:buChar char="❓"/>
            </a:pPr>
            <a:r>
              <a:rPr lang="en-US" sz="3400" dirty="0" smtClean="0"/>
              <a:t>Buddha</a:t>
            </a:r>
          </a:p>
          <a:p>
            <a:pPr marL="457200" indent="-457200">
              <a:buFont typeface="AppleColorEmoji" charset="0"/>
              <a:buChar char="❓"/>
            </a:pPr>
            <a:r>
              <a:rPr lang="en-US" sz="3400" dirty="0" smtClean="0"/>
              <a:t>Socrates</a:t>
            </a:r>
          </a:p>
          <a:p>
            <a:pPr marL="457200" indent="-457200">
              <a:buFont typeface="AppleColorEmoji" charset="0"/>
              <a:buChar char="❓"/>
            </a:pPr>
            <a:r>
              <a:rPr lang="en-US" sz="3400" dirty="0" smtClean="0"/>
              <a:t>King Solomon</a:t>
            </a:r>
          </a:p>
          <a:p>
            <a:pPr marL="457200" indent="-457200">
              <a:buFont typeface="AppleColorEmoji" charset="0"/>
              <a:buChar char="❓"/>
            </a:pPr>
            <a:r>
              <a:rPr lang="en-US" sz="3400" dirty="0" smtClean="0"/>
              <a:t>Pluto</a:t>
            </a:r>
          </a:p>
        </p:txBody>
      </p:sp>
    </p:spTree>
    <p:extLst>
      <p:ext uri="{BB962C8B-B14F-4D97-AF65-F5344CB8AC3E}">
        <p14:creationId xmlns:p14="http://schemas.microsoft.com/office/powerpoint/2010/main" val="13539406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566942" cy="1492132"/>
          </a:xfrm>
        </p:spPr>
        <p:txBody>
          <a:bodyPr>
            <a:normAutofit fontScale="90000"/>
          </a:bodyPr>
          <a:lstStyle/>
          <a:p>
            <a:r>
              <a:rPr lang="en-US" dirty="0" smtClean="0"/>
              <a:t>What are you afraid of?</a:t>
            </a:r>
            <a:br>
              <a:rPr lang="en-US" dirty="0" smtClean="0"/>
            </a:br>
            <a:r>
              <a:rPr lang="en-US" dirty="0" smtClean="0"/>
              <a:t>Christian insecurity vs. bold faith</a:t>
            </a:r>
            <a:endParaRPr lang="en-US" dirty="0"/>
          </a:p>
        </p:txBody>
      </p:sp>
      <p:sp>
        <p:nvSpPr>
          <p:cNvPr id="3" name="Content Placeholder 2"/>
          <p:cNvSpPr>
            <a:spLocks noGrp="1"/>
          </p:cNvSpPr>
          <p:nvPr>
            <p:ph idx="1"/>
          </p:nvPr>
        </p:nvSpPr>
        <p:spPr>
          <a:xfrm>
            <a:off x="1251678" y="2423161"/>
            <a:ext cx="10178322" cy="3680459"/>
          </a:xfrm>
        </p:spPr>
        <p:txBody>
          <a:bodyPr>
            <a:normAutofit lnSpcReduction="10000"/>
          </a:bodyPr>
          <a:lstStyle/>
          <a:p>
            <a:r>
              <a:rPr lang="en-US" dirty="0" smtClean="0"/>
              <a:t>“</a:t>
            </a:r>
            <a:r>
              <a:rPr lang="en-US" b="1" dirty="0" smtClean="0">
                <a:solidFill>
                  <a:srgbClr val="002060"/>
                </a:solidFill>
              </a:rPr>
              <a:t>If God is for us, who can be against us</a:t>
            </a:r>
            <a:r>
              <a:rPr lang="en-US" dirty="0" smtClean="0"/>
              <a:t>?” Romans 8:31</a:t>
            </a:r>
          </a:p>
          <a:p>
            <a:r>
              <a:rPr lang="en-US" dirty="0"/>
              <a:t> </a:t>
            </a:r>
            <a:r>
              <a:rPr lang="en-US" dirty="0" smtClean="0"/>
              <a:t>“</a:t>
            </a:r>
            <a:r>
              <a:rPr lang="en-US" b="1" dirty="0" smtClean="0">
                <a:solidFill>
                  <a:srgbClr val="002060"/>
                </a:solidFill>
              </a:rPr>
              <a:t>For I am not ashamed of the gospel of Christ, for it is the power of God for the salvation of all who believe</a:t>
            </a:r>
            <a:r>
              <a:rPr lang="en-US" dirty="0" smtClean="0"/>
              <a:t>.” Romans 1:16</a:t>
            </a:r>
          </a:p>
          <a:p>
            <a:r>
              <a:rPr lang="en-US" dirty="0" smtClean="0"/>
              <a:t>There </a:t>
            </a:r>
            <a:r>
              <a:rPr lang="en-US" dirty="0" smtClean="0"/>
              <a:t>are “holes” and dead ends </a:t>
            </a:r>
            <a:r>
              <a:rPr lang="en-US" dirty="0" smtClean="0"/>
              <a:t>all over these comparative worldviews. “</a:t>
            </a:r>
            <a:r>
              <a:rPr lang="en-US" b="1" dirty="0" smtClean="0">
                <a:solidFill>
                  <a:srgbClr val="002060"/>
                </a:solidFill>
              </a:rPr>
              <a:t>Always be ready to give an answer for the HOPE you have</a:t>
            </a:r>
            <a:r>
              <a:rPr lang="en-US" dirty="0" smtClean="0"/>
              <a:t>”. 1 Peter 3:15 </a:t>
            </a:r>
          </a:p>
          <a:p>
            <a:r>
              <a:rPr lang="en-US" dirty="0" smtClean="0"/>
              <a:t>“The God &amp; Father of our Lord Jesus Christ never builds a staircase leading to nowhere.” </a:t>
            </a:r>
            <a:r>
              <a:rPr lang="en-US" b="1" dirty="0" smtClean="0">
                <a:solidFill>
                  <a:srgbClr val="002060"/>
                </a:solidFill>
              </a:rPr>
              <a:t>Jesus is the way, the truth and the life, and promises life to the full. </a:t>
            </a:r>
            <a:endParaRPr lang="en-US" dirty="0" smtClean="0"/>
          </a:p>
          <a:p>
            <a:r>
              <a:rPr lang="en-US" b="1" dirty="0" smtClean="0">
                <a:solidFill>
                  <a:srgbClr val="002060"/>
                </a:solidFill>
              </a:rPr>
              <a:t>Speak from a place of gentleness and respect</a:t>
            </a:r>
            <a:r>
              <a:rPr lang="en-US" dirty="0" smtClean="0"/>
              <a:t>, because it is not your job to convince them. The Holy Spirit does that. It is your job to listen to them, to love them, and to challenge them to keep seeking Truth.</a:t>
            </a:r>
          </a:p>
        </p:txBody>
      </p:sp>
    </p:spTree>
    <p:extLst>
      <p:ext uri="{BB962C8B-B14F-4D97-AF65-F5344CB8AC3E}">
        <p14:creationId xmlns:p14="http://schemas.microsoft.com/office/powerpoint/2010/main" val="168194046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555512" cy="1056450"/>
          </a:xfrm>
        </p:spPr>
        <p:txBody>
          <a:bodyPr/>
          <a:lstStyle/>
          <a:p>
            <a:r>
              <a:rPr lang="en-US" dirty="0" smtClean="0"/>
              <a:t>Christianity is worth defending!</a:t>
            </a:r>
            <a:endParaRPr lang="en-US" dirty="0"/>
          </a:p>
        </p:txBody>
      </p:sp>
      <p:sp>
        <p:nvSpPr>
          <p:cNvPr id="3" name="Content Placeholder 2"/>
          <p:cNvSpPr>
            <a:spLocks noGrp="1"/>
          </p:cNvSpPr>
          <p:nvPr>
            <p:ph idx="1"/>
          </p:nvPr>
        </p:nvSpPr>
        <p:spPr>
          <a:xfrm>
            <a:off x="1251678" y="1737361"/>
            <a:ext cx="10299346" cy="4142232"/>
          </a:xfrm>
        </p:spPr>
        <p:txBody>
          <a:bodyPr>
            <a:normAutofit fontScale="92500"/>
          </a:bodyPr>
          <a:lstStyle/>
          <a:p>
            <a:r>
              <a:rPr lang="en-US" dirty="0"/>
              <a:t>When Jesus </a:t>
            </a:r>
            <a:r>
              <a:rPr lang="en-US" dirty="0" smtClean="0"/>
              <a:t>died </a:t>
            </a:r>
            <a:r>
              <a:rPr lang="en-US" dirty="0"/>
              <a:t>on the cross, he paid for our sins and he purchased the right for his people to proclaim the gospel in all the world </a:t>
            </a:r>
            <a:r>
              <a:rPr lang="mr-IN" dirty="0"/>
              <a:t>–</a:t>
            </a:r>
            <a:r>
              <a:rPr lang="en-US" dirty="0"/>
              <a:t> right the church has called the Great Commission (Mat. 28:18-20). . . . The gospel is the best possible news for all peoples and cultures everywhere, and everyone on the planet should have the opportunity to respond to it. ~ CRU </a:t>
            </a:r>
            <a:r>
              <a:rPr lang="en-US" dirty="0" smtClean="0"/>
              <a:t>2010</a:t>
            </a:r>
          </a:p>
          <a:p>
            <a:endParaRPr lang="en-US" dirty="0"/>
          </a:p>
          <a:p>
            <a:r>
              <a:rPr lang="en-US" dirty="0" smtClean="0"/>
              <a:t>There are linear beliefs that explain existence of God, reliability of the Bible, the reality of resurrection, plus the human experience, values and essential concepts of hope, purpose, meaning, love, goodness, justice, etc. make sense </a:t>
            </a:r>
            <a:r>
              <a:rPr lang="en-US" b="1" dirty="0" smtClean="0"/>
              <a:t>ONLY</a:t>
            </a:r>
            <a:r>
              <a:rPr lang="en-US" dirty="0" smtClean="0"/>
              <a:t> through a Christian worldview. (Burns, p. 49).</a:t>
            </a:r>
          </a:p>
          <a:p>
            <a:endParaRPr lang="en-US" dirty="0"/>
          </a:p>
          <a:p>
            <a:r>
              <a:rPr lang="en-US" dirty="0" smtClean="0"/>
              <a:t>Christians DO NOT NEED to be afraid that Christianity will fare poorly in this sort of discussion. Indeed, Christianity does very, very well when considered comparatively as a worldview. (Burns, p. 48)</a:t>
            </a:r>
            <a:endParaRPr lang="en-US" dirty="0"/>
          </a:p>
        </p:txBody>
      </p:sp>
    </p:spTree>
    <p:extLst>
      <p:ext uri="{BB962C8B-B14F-4D97-AF65-F5344CB8AC3E}">
        <p14:creationId xmlns:p14="http://schemas.microsoft.com/office/powerpoint/2010/main" val="2721003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US" dirty="0" smtClean="0"/>
              <a:t>Sire, </a:t>
            </a:r>
            <a:r>
              <a:rPr lang="en-US" dirty="0" smtClean="0"/>
              <a:t>J. </a:t>
            </a:r>
            <a:r>
              <a:rPr lang="en-US" dirty="0" smtClean="0"/>
              <a:t>Naming the Elephant. 2015.</a:t>
            </a:r>
          </a:p>
          <a:p>
            <a:r>
              <a:rPr lang="en-US" dirty="0" smtClean="0"/>
              <a:t>Boa, K.. </a:t>
            </a:r>
            <a:r>
              <a:rPr lang="en-US" dirty="0" smtClean="0"/>
              <a:t>Conformed to His Image. Zondervan</a:t>
            </a:r>
            <a:r>
              <a:rPr lang="en-US" dirty="0" smtClean="0"/>
              <a:t>.</a:t>
            </a:r>
          </a:p>
          <a:p>
            <a:r>
              <a:rPr lang="en-US" dirty="0" smtClean="0"/>
              <a:t>Burns, </a:t>
            </a:r>
            <a:r>
              <a:rPr lang="en-US" dirty="0" err="1" smtClean="0"/>
              <a:t>Shoup</a:t>
            </a:r>
            <a:r>
              <a:rPr lang="en-US" dirty="0" smtClean="0"/>
              <a:t>, &amp; Simmons. Organizational Leadership. Intervarsity Press.</a:t>
            </a:r>
            <a:endParaRPr lang="en-US" dirty="0" smtClean="0"/>
          </a:p>
          <a:p>
            <a:r>
              <a:rPr lang="en-US" dirty="0" smtClean="0"/>
              <a:t>Naugle, D. </a:t>
            </a:r>
            <a:r>
              <a:rPr lang="en-US" dirty="0" smtClean="0"/>
              <a:t>Article entitled “Clash </a:t>
            </a:r>
            <a:r>
              <a:rPr lang="en-US" dirty="0" smtClean="0"/>
              <a:t>of </a:t>
            </a:r>
            <a:r>
              <a:rPr lang="en-US" dirty="0" smtClean="0"/>
              <a:t>civilizations”.</a:t>
            </a:r>
            <a:endParaRPr lang="en-US" dirty="0" smtClean="0"/>
          </a:p>
          <a:p>
            <a:r>
              <a:rPr lang="en-US" dirty="0" smtClean="0"/>
              <a:t>Yeo, R. (2006). Developing </a:t>
            </a:r>
            <a:r>
              <a:rPr lang="en-US" dirty="0"/>
              <a:t>tomorrow's leaders: why their worldviews of today matter? </a:t>
            </a:r>
            <a:endParaRPr lang="en-US" dirty="0" smtClean="0"/>
          </a:p>
          <a:p>
            <a:r>
              <a:rPr lang="en-US" dirty="0" smtClean="0"/>
              <a:t>Kim, D., </a:t>
            </a:r>
            <a:r>
              <a:rPr lang="en-US" dirty="0" err="1" smtClean="0"/>
              <a:t>McCalman</a:t>
            </a:r>
            <a:r>
              <a:rPr lang="en-US" dirty="0" smtClean="0"/>
              <a:t>, D., &amp; Fisher, D.  </a:t>
            </a:r>
            <a:r>
              <a:rPr lang="en-US" dirty="0" smtClean="0"/>
              <a:t>The </a:t>
            </a:r>
            <a:r>
              <a:rPr lang="en-US" dirty="0"/>
              <a:t>Sacred/Secular Divide and the Christian Worldview </a:t>
            </a:r>
            <a:endParaRPr lang="en-US" dirty="0" smtClean="0"/>
          </a:p>
          <a:p>
            <a:r>
              <a:rPr lang="en-US" dirty="0" smtClean="0"/>
              <a:t>Cru </a:t>
            </a:r>
            <a:r>
              <a:rPr lang="en-US" dirty="0" smtClean="0"/>
              <a:t>campus materials, white paper: War of the worlds (2010) and Perspectives cards</a:t>
            </a:r>
            <a:endParaRPr lang="en-US" dirty="0"/>
          </a:p>
        </p:txBody>
      </p:sp>
    </p:spTree>
    <p:extLst>
      <p:ext uri="{BB962C8B-B14F-4D97-AF65-F5344CB8AC3E}">
        <p14:creationId xmlns:p14="http://schemas.microsoft.com/office/powerpoint/2010/main" val="13313239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Famous philosophy quotes:</a:t>
            </a:r>
            <a:br>
              <a:rPr lang="en-US" dirty="0" smtClean="0"/>
            </a:br>
            <a:endParaRPr lang="en-US" dirty="0"/>
          </a:p>
        </p:txBody>
      </p:sp>
      <p:sp>
        <p:nvSpPr>
          <p:cNvPr id="3" name="Content Placeholder 2"/>
          <p:cNvSpPr>
            <a:spLocks noGrp="1"/>
          </p:cNvSpPr>
          <p:nvPr>
            <p:ph idx="1"/>
          </p:nvPr>
        </p:nvSpPr>
        <p:spPr>
          <a:xfrm>
            <a:off x="1251678" y="1128451"/>
            <a:ext cx="10659584" cy="5462337"/>
          </a:xfrm>
        </p:spPr>
        <p:txBody>
          <a:bodyPr>
            <a:noAutofit/>
          </a:bodyPr>
          <a:lstStyle/>
          <a:p>
            <a:pPr marL="457200" indent="-457200">
              <a:buFont typeface="+mj-lt"/>
              <a:buAutoNum type="arabicPeriod"/>
            </a:pPr>
            <a:r>
              <a:rPr lang="en-US" sz="2600" dirty="0" smtClean="0"/>
              <a:t>“The unexamined life is not worth living. ” SOCRATES</a:t>
            </a:r>
          </a:p>
          <a:p>
            <a:pPr marL="457200" indent="-457200">
              <a:buFont typeface="+mj-lt"/>
              <a:buAutoNum type="arabicPeriod"/>
            </a:pPr>
            <a:r>
              <a:rPr lang="en-US" sz="2600" dirty="0" smtClean="0"/>
              <a:t>”I think, therefore I am” (Cogito ergo sum) DESCARTES</a:t>
            </a:r>
          </a:p>
          <a:p>
            <a:pPr marL="457200" indent="-457200">
              <a:buFont typeface="+mj-lt"/>
              <a:buAutoNum type="arabicPeriod"/>
            </a:pPr>
            <a:r>
              <a:rPr lang="en-US" sz="2600" dirty="0" smtClean="0"/>
              <a:t>“The fear of the Lord is the beginning of knowledge, but fools hate wisdom and instruction.”   KING SOLOMON</a:t>
            </a:r>
          </a:p>
          <a:p>
            <a:pPr marL="457200" indent="-457200">
              <a:buFont typeface="+mj-lt"/>
              <a:buAutoNum type="arabicPeriod"/>
            </a:pPr>
            <a:r>
              <a:rPr lang="en-US" sz="2600" dirty="0" smtClean="0"/>
              <a:t>“God is dead! And we have killed him!”  NIETZSCHE</a:t>
            </a:r>
          </a:p>
          <a:p>
            <a:pPr marL="457200" indent="-457200">
              <a:buFont typeface="+mj-lt"/>
              <a:buAutoNum type="arabicPeriod"/>
            </a:pPr>
            <a:r>
              <a:rPr lang="en-US" sz="2600" dirty="0" smtClean="0"/>
              <a:t>“I am the way and the truth and the life.”  JESUS CHRIST</a:t>
            </a:r>
          </a:p>
          <a:p>
            <a:pPr marL="457200" indent="-457200">
              <a:buFont typeface="+mj-lt"/>
              <a:buAutoNum type="arabicPeriod"/>
            </a:pPr>
            <a:r>
              <a:rPr lang="en-US" sz="2600" dirty="0" smtClean="0"/>
              <a:t>“We are what we repeatedly do.”  ARISTOTLE</a:t>
            </a:r>
          </a:p>
          <a:p>
            <a:pPr marL="457200" indent="-457200">
              <a:buFont typeface="+mj-lt"/>
              <a:buAutoNum type="arabicPeriod"/>
            </a:pPr>
            <a:r>
              <a:rPr lang="en-US" sz="2600" dirty="0" smtClean="0"/>
              <a:t>“If a man neglects education, he walks lame to the end of his life.” PLUTO</a:t>
            </a:r>
          </a:p>
          <a:p>
            <a:pPr marL="457200" indent="-457200">
              <a:buFont typeface="+mj-lt"/>
              <a:buAutoNum type="arabicPeriod"/>
            </a:pPr>
            <a:r>
              <a:rPr lang="en-US" sz="2600" dirty="0" smtClean="0"/>
              <a:t>“Religion is the opium of the masses.” KARL MARX</a:t>
            </a:r>
          </a:p>
          <a:p>
            <a:pPr marL="457200" indent="-457200">
              <a:buFont typeface="+mj-lt"/>
              <a:buAutoNum type="arabicPeriod"/>
            </a:pPr>
            <a:r>
              <a:rPr lang="en-US" sz="2600" dirty="0" smtClean="0"/>
              <a:t>“Men cannot live without a spiritual life.” BUDDHA</a:t>
            </a:r>
          </a:p>
          <a:p>
            <a:pPr marL="457200" indent="-457200">
              <a:buFont typeface="+mj-lt"/>
              <a:buAutoNum type="arabicPeriod"/>
            </a:pPr>
            <a:endParaRPr lang="en-US" sz="2600" dirty="0" smtClean="0"/>
          </a:p>
          <a:p>
            <a:endParaRPr lang="en-US" sz="2600" dirty="0" smtClean="0"/>
          </a:p>
          <a:p>
            <a:pPr lvl="1"/>
            <a:endParaRPr lang="en-US" sz="2600" dirty="0"/>
          </a:p>
        </p:txBody>
      </p:sp>
    </p:spTree>
    <p:extLst>
      <p:ext uri="{BB962C8B-B14F-4D97-AF65-F5344CB8AC3E}">
        <p14:creationId xmlns:p14="http://schemas.microsoft.com/office/powerpoint/2010/main" val="21357105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41750" y="1444510"/>
            <a:ext cx="3629191" cy="4723846"/>
          </a:xfrm>
          <a:prstGeom prst="rect">
            <a:avLst/>
          </a:prstGeom>
        </p:spPr>
      </p:pic>
      <p:sp>
        <p:nvSpPr>
          <p:cNvPr id="2" name="Title 1"/>
          <p:cNvSpPr>
            <a:spLocks noGrp="1"/>
          </p:cNvSpPr>
          <p:nvPr>
            <p:ph type="title"/>
          </p:nvPr>
        </p:nvSpPr>
        <p:spPr>
          <a:xfrm>
            <a:off x="1" y="-2"/>
            <a:ext cx="12153052" cy="600501"/>
          </a:xfrm>
          <a:solidFill>
            <a:schemeClr val="accent1"/>
          </a:solidFill>
        </p:spPr>
        <p:txBody>
          <a:bodyPr>
            <a:normAutofit fontScale="90000"/>
          </a:bodyPr>
          <a:lstStyle/>
          <a:p>
            <a:pPr algn="ctr"/>
            <a:r>
              <a:rPr lang="en-US" sz="4000" dirty="0" smtClean="0">
                <a:latin typeface="+mn-lt"/>
              </a:rPr>
              <a:t>3 questions all teens are wondering:</a:t>
            </a:r>
            <a:endParaRPr lang="en-US" sz="4000" dirty="0">
              <a:latin typeface="+mn-lt"/>
            </a:endParaRPr>
          </a:p>
        </p:txBody>
      </p:sp>
      <p:sp>
        <p:nvSpPr>
          <p:cNvPr id="4" name="TextBox 3"/>
          <p:cNvSpPr txBox="1"/>
          <p:nvPr/>
        </p:nvSpPr>
        <p:spPr>
          <a:xfrm>
            <a:off x="1" y="6359862"/>
            <a:ext cx="12153052" cy="492443"/>
          </a:xfrm>
          <a:prstGeom prst="rect">
            <a:avLst/>
          </a:prstGeom>
          <a:solidFill>
            <a:schemeClr val="accent1"/>
          </a:solidFill>
        </p:spPr>
        <p:txBody>
          <a:bodyPr wrap="square" rtlCol="0">
            <a:spAutoFit/>
          </a:bodyPr>
          <a:lstStyle/>
          <a:p>
            <a:pPr algn="ctr"/>
            <a:r>
              <a:rPr lang="en-US" sz="2600" dirty="0" smtClean="0"/>
              <a:t>WHERE HAVE I COME FROM ?   WHERE AM I NOW ?    WHERE AM I HEADED? </a:t>
            </a:r>
            <a:endParaRPr lang="en-US" sz="2600" dirty="0"/>
          </a:p>
        </p:txBody>
      </p:sp>
      <p:sp>
        <p:nvSpPr>
          <p:cNvPr id="7" name="Content Placeholder 2"/>
          <p:cNvSpPr txBox="1">
            <a:spLocks/>
          </p:cNvSpPr>
          <p:nvPr/>
        </p:nvSpPr>
        <p:spPr>
          <a:xfrm>
            <a:off x="3841566" y="1074465"/>
            <a:ext cx="8311487" cy="4971493"/>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marL="0" indent="0" algn="ctr">
              <a:buFont typeface="Arial" panose="020B0604020202020204" pitchFamily="34" charset="0"/>
              <a:buNone/>
            </a:pPr>
            <a:r>
              <a:rPr lang="en-US" sz="4600" b="1" dirty="0" smtClean="0">
                <a:solidFill>
                  <a:schemeClr val="tx1"/>
                </a:solidFill>
                <a:latin typeface="Impact" charset="0"/>
                <a:ea typeface="Impact" charset="0"/>
                <a:cs typeface="Impact" charset="0"/>
              </a:rPr>
              <a:t>WHO AM I?</a:t>
            </a:r>
            <a:br>
              <a:rPr lang="en-US" sz="4600" b="1" dirty="0" smtClean="0">
                <a:solidFill>
                  <a:schemeClr val="tx1"/>
                </a:solidFill>
                <a:latin typeface="Impact" charset="0"/>
                <a:ea typeface="Impact" charset="0"/>
                <a:cs typeface="Impact" charset="0"/>
              </a:rPr>
            </a:br>
            <a:r>
              <a:rPr lang="en-US" sz="2600" b="1" dirty="0" smtClean="0">
                <a:solidFill>
                  <a:schemeClr val="tx1"/>
                </a:solidFill>
                <a:latin typeface="Bernard MT Condensed" charset="0"/>
                <a:ea typeface="Bernard MT Condensed" charset="0"/>
                <a:cs typeface="Bernard MT Condensed" charset="0"/>
              </a:rPr>
              <a:t>Where is my significance? In what is my identity?</a:t>
            </a:r>
            <a:br>
              <a:rPr lang="en-US" sz="2600" b="1" dirty="0" smtClean="0">
                <a:solidFill>
                  <a:schemeClr val="tx1"/>
                </a:solidFill>
                <a:latin typeface="Bernard MT Condensed" charset="0"/>
                <a:ea typeface="Bernard MT Condensed" charset="0"/>
                <a:cs typeface="Bernard MT Condensed" charset="0"/>
              </a:rPr>
            </a:br>
            <a:endParaRPr lang="en-US" sz="2600" b="1" dirty="0" smtClean="0">
              <a:solidFill>
                <a:schemeClr val="tx1"/>
              </a:solidFill>
              <a:latin typeface="Bernard MT Condensed" charset="0"/>
              <a:ea typeface="Bernard MT Condensed" charset="0"/>
              <a:cs typeface="Bernard MT Condensed" charset="0"/>
            </a:endParaRPr>
          </a:p>
          <a:p>
            <a:pPr marL="0" indent="0" algn="ctr">
              <a:buFont typeface="Arial" panose="020B0604020202020204" pitchFamily="34" charset="0"/>
              <a:buNone/>
            </a:pPr>
            <a:r>
              <a:rPr lang="en-US" sz="4600" b="1" dirty="0" smtClean="0">
                <a:solidFill>
                  <a:schemeClr val="tx1"/>
                </a:solidFill>
                <a:latin typeface="Impact" charset="0"/>
                <a:ea typeface="Impact" charset="0"/>
                <a:cs typeface="Impact" charset="0"/>
              </a:rPr>
              <a:t>WHERE DO I BELONG?</a:t>
            </a:r>
          </a:p>
          <a:p>
            <a:pPr marL="0" indent="0" algn="ctr">
              <a:buFont typeface="Arial" panose="020B0604020202020204" pitchFamily="34" charset="0"/>
              <a:buNone/>
            </a:pPr>
            <a:r>
              <a:rPr lang="en-US" sz="2600" dirty="0" smtClean="0">
                <a:solidFill>
                  <a:schemeClr val="tx1"/>
                </a:solidFill>
                <a:latin typeface="Bernard MT Condensed" charset="0"/>
                <a:ea typeface="Bernard MT Condensed" charset="0"/>
                <a:cs typeface="Bernard MT Condensed" charset="0"/>
              </a:rPr>
              <a:t>Where do I find love and acceptan</a:t>
            </a:r>
            <a:r>
              <a:rPr lang="en-US" sz="2600" b="1" dirty="0" smtClean="0">
                <a:solidFill>
                  <a:schemeClr val="tx1"/>
                </a:solidFill>
                <a:latin typeface="Bernard MT Condensed" charset="0"/>
                <a:ea typeface="Bernard MT Condensed" charset="0"/>
                <a:cs typeface="Bernard MT Condensed" charset="0"/>
              </a:rPr>
              <a:t>ce?</a:t>
            </a:r>
            <a:r>
              <a:rPr lang="en-US" sz="2600" b="1" dirty="0" smtClean="0">
                <a:solidFill>
                  <a:schemeClr val="tx1"/>
                </a:solidFill>
                <a:latin typeface="Impact" charset="0"/>
                <a:ea typeface="Impact" charset="0"/>
                <a:cs typeface="Impact" charset="0"/>
              </a:rPr>
              <a:t/>
            </a:r>
            <a:br>
              <a:rPr lang="en-US" sz="2600" b="1" dirty="0" smtClean="0">
                <a:solidFill>
                  <a:schemeClr val="tx1"/>
                </a:solidFill>
                <a:latin typeface="Impact" charset="0"/>
                <a:ea typeface="Impact" charset="0"/>
                <a:cs typeface="Impact" charset="0"/>
              </a:rPr>
            </a:br>
            <a:endParaRPr lang="en-US" sz="2600" b="1" dirty="0" smtClean="0">
              <a:solidFill>
                <a:schemeClr val="tx1"/>
              </a:solidFill>
              <a:latin typeface="Impact" charset="0"/>
              <a:ea typeface="Impact" charset="0"/>
              <a:cs typeface="Impact" charset="0"/>
            </a:endParaRPr>
          </a:p>
          <a:p>
            <a:pPr marL="0" indent="0" algn="ctr">
              <a:buFont typeface="Arial" panose="020B0604020202020204" pitchFamily="34" charset="0"/>
              <a:buNone/>
            </a:pPr>
            <a:r>
              <a:rPr lang="en-US" sz="4600" b="1" dirty="0" smtClean="0">
                <a:solidFill>
                  <a:schemeClr val="tx1"/>
                </a:solidFill>
                <a:latin typeface="Impact" charset="0"/>
                <a:ea typeface="Impact" charset="0"/>
                <a:cs typeface="Impact" charset="0"/>
              </a:rPr>
              <a:t>WHAT IS MY PURPOSE IN LIFE?</a:t>
            </a:r>
          </a:p>
          <a:p>
            <a:pPr marL="0" indent="0" algn="ctr">
              <a:buFont typeface="Arial" panose="020B0604020202020204" pitchFamily="34" charset="0"/>
              <a:buNone/>
            </a:pPr>
            <a:r>
              <a:rPr lang="en-US" sz="2600" b="1" dirty="0" smtClean="0">
                <a:solidFill>
                  <a:schemeClr val="tx1"/>
                </a:solidFill>
                <a:latin typeface="Bernard MT Condensed" charset="0"/>
                <a:ea typeface="Bernard MT Condensed" charset="0"/>
                <a:cs typeface="Bernard MT Condensed" charset="0"/>
              </a:rPr>
              <a:t>Where do I find competency and fulfillment? </a:t>
            </a:r>
            <a:endParaRPr lang="en-US" sz="2600" b="1" dirty="0">
              <a:solidFill>
                <a:schemeClr val="tx1"/>
              </a:solidFill>
              <a:latin typeface="Bernard MT Condensed" charset="0"/>
              <a:ea typeface="Bernard MT Condensed" charset="0"/>
              <a:cs typeface="Bernard MT Condensed" charset="0"/>
            </a:endParaRPr>
          </a:p>
        </p:txBody>
      </p:sp>
    </p:spTree>
    <p:extLst>
      <p:ext uri="{BB962C8B-B14F-4D97-AF65-F5344CB8AC3E}">
        <p14:creationId xmlns:p14="http://schemas.microsoft.com/office/powerpoint/2010/main" val="1410960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worldview:</a:t>
            </a:r>
            <a:endParaRPr lang="en-US" dirty="0"/>
          </a:p>
        </p:txBody>
      </p:sp>
      <p:sp>
        <p:nvSpPr>
          <p:cNvPr id="3" name="Content Placeholder 2"/>
          <p:cNvSpPr>
            <a:spLocks noGrp="1"/>
          </p:cNvSpPr>
          <p:nvPr>
            <p:ph idx="1"/>
          </p:nvPr>
        </p:nvSpPr>
        <p:spPr>
          <a:xfrm>
            <a:off x="1139911" y="1748119"/>
            <a:ext cx="10626265" cy="3593591"/>
          </a:xfrm>
        </p:spPr>
        <p:txBody>
          <a:bodyPr>
            <a:normAutofit/>
          </a:bodyPr>
          <a:lstStyle/>
          <a:p>
            <a:pPr marL="0" indent="0">
              <a:buNone/>
            </a:pPr>
            <a:r>
              <a:rPr lang="en-US" sz="2600" dirty="0"/>
              <a:t>a</a:t>
            </a:r>
            <a:r>
              <a:rPr lang="en-US" sz="2600" dirty="0" smtClean="0"/>
              <a:t> set of presuppositions (assumptions which may be true, partially true or entirely false)</a:t>
            </a:r>
          </a:p>
          <a:p>
            <a:pPr marL="0" indent="0">
              <a:buNone/>
            </a:pPr>
            <a:endParaRPr lang="en-US" sz="2600" dirty="0"/>
          </a:p>
          <a:p>
            <a:pPr marL="0" indent="0">
              <a:buNone/>
            </a:pPr>
            <a:r>
              <a:rPr lang="en-US" sz="2600" dirty="0" smtClean="0"/>
              <a:t>which </a:t>
            </a:r>
            <a:r>
              <a:rPr lang="en-US" sz="2600" dirty="0" smtClean="0"/>
              <a:t>we hold</a:t>
            </a:r>
            <a:r>
              <a:rPr lang="en-US" sz="2600" dirty="0"/>
              <a:t> </a:t>
            </a:r>
            <a:r>
              <a:rPr lang="en-US" sz="2600" dirty="0" smtClean="0"/>
              <a:t>(consciously or subconsciously, consistently or inconsistently)</a:t>
            </a:r>
          </a:p>
          <a:p>
            <a:pPr marL="0" indent="0">
              <a:buNone/>
            </a:pPr>
            <a:endParaRPr lang="en-US" sz="2600" dirty="0"/>
          </a:p>
          <a:p>
            <a:pPr marL="0" indent="0">
              <a:buNone/>
            </a:pPr>
            <a:r>
              <a:rPr lang="en-US" sz="2600" dirty="0" smtClean="0"/>
              <a:t>about </a:t>
            </a:r>
            <a:r>
              <a:rPr lang="en-US" sz="2600" dirty="0" smtClean="0"/>
              <a:t>the basic arrangement of our world</a:t>
            </a:r>
          </a:p>
        </p:txBody>
      </p:sp>
      <p:sp>
        <p:nvSpPr>
          <p:cNvPr id="4" name="TextBox 3"/>
          <p:cNvSpPr txBox="1"/>
          <p:nvPr/>
        </p:nvSpPr>
        <p:spPr>
          <a:xfrm>
            <a:off x="0" y="6365557"/>
            <a:ext cx="12153052" cy="492443"/>
          </a:xfrm>
          <a:prstGeom prst="rect">
            <a:avLst/>
          </a:prstGeom>
          <a:solidFill>
            <a:schemeClr val="accent1"/>
          </a:solidFill>
        </p:spPr>
        <p:txBody>
          <a:bodyPr wrap="square" rtlCol="0">
            <a:spAutoFit/>
          </a:bodyPr>
          <a:lstStyle/>
          <a:p>
            <a:pPr algn="ctr"/>
            <a:r>
              <a:rPr lang="en-US" sz="2600" dirty="0" smtClean="0"/>
              <a:t>EVERYONE HOLDS A WORLDVIEW.        EVERYONE.</a:t>
            </a:r>
            <a:endParaRPr lang="en-US" sz="2600" dirty="0"/>
          </a:p>
        </p:txBody>
      </p:sp>
    </p:spTree>
    <p:extLst>
      <p:ext uri="{BB962C8B-B14F-4D97-AF65-F5344CB8AC3E}">
        <p14:creationId xmlns:p14="http://schemas.microsoft.com/office/powerpoint/2010/main" val="2734561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42079" y="278768"/>
            <a:ext cx="3709290" cy="1960850"/>
          </a:xfrm>
          <a:pattFill prst="divot">
            <a:fgClr>
              <a:schemeClr val="accent1"/>
            </a:fgClr>
            <a:bgClr>
              <a:schemeClr val="bg1"/>
            </a:bgClr>
          </a:pattFill>
          <a:scene3d>
            <a:camera prst="orthographicFront"/>
            <a:lightRig rig="threePt" dir="t"/>
          </a:scene3d>
          <a:sp3d>
            <a:bevelT prst="relaxedInset"/>
          </a:sp3d>
        </p:spPr>
        <p:txBody>
          <a:bodyPr/>
          <a:lstStyle/>
          <a:p>
            <a:r>
              <a:rPr lang="en-US" sz="4500" dirty="0" smtClean="0"/>
              <a:t>World</a:t>
            </a:r>
            <a:br>
              <a:rPr lang="en-US" sz="4500" dirty="0" smtClean="0"/>
            </a:br>
            <a:r>
              <a:rPr lang="en-US" sz="4500" dirty="0" smtClean="0"/>
              <a:t>view</a:t>
            </a:r>
            <a:br>
              <a:rPr lang="en-US" sz="4500" dirty="0" smtClean="0"/>
            </a:br>
            <a:r>
              <a:rPr lang="en-US" sz="4500" dirty="0" smtClean="0"/>
              <a:t>questions</a:t>
            </a:r>
            <a:endParaRPr lang="en-US" sz="4500" dirty="0"/>
          </a:p>
        </p:txBody>
      </p:sp>
      <p:sp>
        <p:nvSpPr>
          <p:cNvPr id="4" name="TextBox 3"/>
          <p:cNvSpPr txBox="1"/>
          <p:nvPr/>
        </p:nvSpPr>
        <p:spPr>
          <a:xfrm>
            <a:off x="401449" y="1479991"/>
            <a:ext cx="10217390" cy="4478149"/>
          </a:xfrm>
          <a:prstGeom prst="rect">
            <a:avLst/>
          </a:prstGeom>
          <a:noFill/>
        </p:spPr>
        <p:txBody>
          <a:bodyPr wrap="square" rtlCol="0" anchor="t">
            <a:spAutoFit/>
          </a:bodyPr>
          <a:lstStyle/>
          <a:p>
            <a:pPr marL="342900" indent="-342900">
              <a:lnSpc>
                <a:spcPct val="150000"/>
              </a:lnSpc>
              <a:buAutoNum type="arabicParenR"/>
            </a:pPr>
            <a:r>
              <a:rPr lang="en-US" sz="3800" dirty="0" smtClean="0"/>
              <a:t> What </a:t>
            </a:r>
            <a:r>
              <a:rPr lang="en-US" sz="3800" dirty="0"/>
              <a:t>is </a:t>
            </a:r>
            <a:r>
              <a:rPr lang="en-US" sz="3800" dirty="0" smtClean="0"/>
              <a:t>real </a:t>
            </a:r>
            <a:r>
              <a:rPr lang="en-US" sz="3800" dirty="0"/>
              <a:t>in this world? </a:t>
            </a:r>
          </a:p>
          <a:p>
            <a:pPr marL="342900" indent="-342900">
              <a:lnSpc>
                <a:spcPct val="150000"/>
              </a:lnSpc>
              <a:buFontTx/>
              <a:buAutoNum type="arabicParenR"/>
            </a:pPr>
            <a:r>
              <a:rPr lang="en-US" sz="3800" dirty="0" smtClean="0"/>
              <a:t> What </a:t>
            </a:r>
            <a:r>
              <a:rPr lang="en-US" sz="3800" dirty="0"/>
              <a:t>is the meaning and </a:t>
            </a:r>
            <a:r>
              <a:rPr lang="en-US" sz="3800" dirty="0" smtClean="0"/>
              <a:t>purpose </a:t>
            </a:r>
            <a:r>
              <a:rPr lang="en-US" sz="3800" dirty="0"/>
              <a:t>of life?</a:t>
            </a:r>
          </a:p>
          <a:p>
            <a:pPr marL="342900" indent="-342900">
              <a:lnSpc>
                <a:spcPct val="150000"/>
              </a:lnSpc>
              <a:buAutoNum type="arabicParenR"/>
            </a:pPr>
            <a:r>
              <a:rPr lang="en-US" sz="3800" dirty="0" smtClean="0"/>
              <a:t> What </a:t>
            </a:r>
            <a:r>
              <a:rPr lang="en-US" sz="3800" dirty="0"/>
              <a:t>does it mean to be human?</a:t>
            </a:r>
          </a:p>
          <a:p>
            <a:pPr marL="342900" indent="-342900">
              <a:lnSpc>
                <a:spcPct val="150000"/>
              </a:lnSpc>
              <a:buAutoNum type="arabicParenR"/>
            </a:pPr>
            <a:r>
              <a:rPr lang="en-US" sz="3800" dirty="0" smtClean="0"/>
              <a:t> How </a:t>
            </a:r>
            <a:r>
              <a:rPr lang="en-US" sz="3800" dirty="0"/>
              <a:t>can I know </a:t>
            </a:r>
            <a:r>
              <a:rPr lang="en-US" sz="3800" dirty="0" smtClean="0"/>
              <a:t>truth; </a:t>
            </a:r>
            <a:r>
              <a:rPr lang="en-US" sz="3800" dirty="0"/>
              <a:t>what is right and wrong?</a:t>
            </a:r>
          </a:p>
          <a:p>
            <a:pPr marL="342900" indent="-342900">
              <a:lnSpc>
                <a:spcPct val="150000"/>
              </a:lnSpc>
              <a:buAutoNum type="arabicParenR"/>
            </a:pPr>
            <a:r>
              <a:rPr lang="en-US" sz="3800" dirty="0" smtClean="0"/>
              <a:t> What </a:t>
            </a:r>
            <a:r>
              <a:rPr lang="en-US" sz="3800" dirty="0"/>
              <a:t>happens </a:t>
            </a:r>
            <a:r>
              <a:rPr lang="en-US" sz="3800" dirty="0" smtClean="0"/>
              <a:t>after death?</a:t>
            </a:r>
            <a:endParaRPr lang="en-US" sz="3800" dirty="0"/>
          </a:p>
        </p:txBody>
      </p:sp>
    </p:spTree>
    <p:extLst>
      <p:ext uri="{BB962C8B-B14F-4D97-AF65-F5344CB8AC3E}">
        <p14:creationId xmlns:p14="http://schemas.microsoft.com/office/powerpoint/2010/main" val="7613386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sunglasses</a:t>
            </a:r>
            <a:endParaRPr lang="en-US" dirty="0"/>
          </a:p>
        </p:txBody>
      </p:sp>
      <p:sp>
        <p:nvSpPr>
          <p:cNvPr id="3" name="Content Placeholder 2"/>
          <p:cNvSpPr>
            <a:spLocks noGrp="1"/>
          </p:cNvSpPr>
          <p:nvPr>
            <p:ph idx="1"/>
          </p:nvPr>
        </p:nvSpPr>
        <p:spPr>
          <a:xfrm>
            <a:off x="1126964" y="1405891"/>
            <a:ext cx="3410746" cy="4011929"/>
          </a:xfrm>
        </p:spPr>
        <p:txBody>
          <a:bodyPr/>
          <a:lstStyle/>
          <a:p>
            <a:pPr marL="0" indent="0" algn="ctr">
              <a:buNone/>
            </a:pPr>
            <a:r>
              <a:rPr lang="en-US" dirty="0" smtClean="0"/>
              <a:t>Through which lenses</a:t>
            </a:r>
            <a:br>
              <a:rPr lang="en-US" dirty="0" smtClean="0"/>
            </a:br>
            <a:r>
              <a:rPr lang="en-US" dirty="0" smtClean="0"/>
              <a:t> do you view the world? </a:t>
            </a:r>
          </a:p>
        </p:txBody>
      </p:sp>
      <p:pic>
        <p:nvPicPr>
          <p:cNvPr id="4" name="Picture 3"/>
          <p:cNvPicPr>
            <a:picLocks noChangeAspect="1"/>
          </p:cNvPicPr>
          <p:nvPr/>
        </p:nvPicPr>
        <p:blipFill>
          <a:blip r:embed="rId3"/>
          <a:stretch>
            <a:fillRect/>
          </a:stretch>
        </p:blipFill>
        <p:spPr>
          <a:xfrm>
            <a:off x="5138420" y="155956"/>
            <a:ext cx="6416294" cy="6416294"/>
          </a:xfrm>
          <a:prstGeom prst="rect">
            <a:avLst/>
          </a:prstGeom>
        </p:spPr>
      </p:pic>
    </p:spTree>
    <p:extLst>
      <p:ext uri="{BB962C8B-B14F-4D97-AF65-F5344CB8AC3E}">
        <p14:creationId xmlns:p14="http://schemas.microsoft.com/office/powerpoint/2010/main" val="580329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390" y="382385"/>
            <a:ext cx="10961370" cy="1492132"/>
          </a:xfrm>
        </p:spPr>
        <p:txBody>
          <a:bodyPr>
            <a:normAutofit/>
          </a:bodyPr>
          <a:lstStyle/>
          <a:p>
            <a:r>
              <a:rPr lang="en-US" dirty="0" smtClean="0"/>
              <a:t>  five dominant world views: 1 of 5</a:t>
            </a:r>
            <a:endParaRPr lang="en-US" dirty="0"/>
          </a:p>
        </p:txBody>
      </p:sp>
      <p:sp>
        <p:nvSpPr>
          <p:cNvPr id="3" name="Content Placeholder 2"/>
          <p:cNvSpPr>
            <a:spLocks noGrp="1"/>
          </p:cNvSpPr>
          <p:nvPr>
            <p:ph idx="1"/>
          </p:nvPr>
        </p:nvSpPr>
        <p:spPr>
          <a:xfrm>
            <a:off x="6745542" y="1463442"/>
            <a:ext cx="4738246" cy="5245544"/>
          </a:xfrm>
        </p:spPr>
        <p:txBody>
          <a:bodyPr>
            <a:normAutofit fontScale="92500"/>
          </a:bodyPr>
          <a:lstStyle/>
          <a:p>
            <a:pPr>
              <a:lnSpc>
                <a:spcPct val="100000"/>
              </a:lnSpc>
              <a:spcBef>
                <a:spcPts val="0"/>
              </a:spcBef>
              <a:buClrTx/>
            </a:pPr>
            <a:r>
              <a:rPr lang="en-US" sz="3200" dirty="0" smtClean="0"/>
              <a:t>The ultimate reality is </a:t>
            </a:r>
            <a:r>
              <a:rPr lang="en-US" sz="3200" b="1" u="sng" dirty="0" smtClean="0"/>
              <a:t>material</a:t>
            </a:r>
            <a:r>
              <a:rPr lang="en-US" sz="3200" dirty="0" smtClean="0"/>
              <a:t>, not spiritual or supernatural. </a:t>
            </a:r>
          </a:p>
          <a:p>
            <a:pPr>
              <a:lnSpc>
                <a:spcPct val="100000"/>
              </a:lnSpc>
              <a:spcBef>
                <a:spcPts val="0"/>
              </a:spcBef>
              <a:buClrTx/>
            </a:pPr>
            <a:r>
              <a:rPr lang="en-US" sz="3200" dirty="0" smtClean="0"/>
              <a:t>What you see is all that </a:t>
            </a:r>
            <a:r>
              <a:rPr lang="en-US" sz="3200" dirty="0" smtClean="0"/>
              <a:t>exists (matter only).</a:t>
            </a:r>
            <a:endParaRPr lang="en-US" sz="3200" dirty="0" smtClean="0"/>
          </a:p>
          <a:p>
            <a:pPr>
              <a:lnSpc>
                <a:spcPct val="100000"/>
              </a:lnSpc>
              <a:spcBef>
                <a:spcPts val="0"/>
              </a:spcBef>
              <a:buClrTx/>
            </a:pPr>
            <a:r>
              <a:rPr lang="en-US" sz="3200" dirty="0" smtClean="0"/>
              <a:t>Everything in the universe is the </a:t>
            </a:r>
            <a:r>
              <a:rPr lang="en-US" sz="3200" b="1" dirty="0" smtClean="0"/>
              <a:t>impersonal</a:t>
            </a:r>
            <a:r>
              <a:rPr lang="en-US" sz="3200" dirty="0" smtClean="0"/>
              <a:t> product of time and chance.</a:t>
            </a:r>
          </a:p>
          <a:p>
            <a:pPr>
              <a:lnSpc>
                <a:spcPct val="100000"/>
              </a:lnSpc>
              <a:spcBef>
                <a:spcPts val="0"/>
              </a:spcBef>
              <a:buClrTx/>
            </a:pPr>
            <a:r>
              <a:rPr lang="en-US" sz="3200" dirty="0" smtClean="0"/>
              <a:t>After death, annihilation. </a:t>
            </a:r>
            <a:r>
              <a:rPr lang="en-US" sz="3200" dirty="0" smtClean="0"/>
              <a:t>You cease </a:t>
            </a:r>
            <a:r>
              <a:rPr lang="en-US" sz="3200" dirty="0" smtClean="0"/>
              <a:t>to exist because there is no soul. </a:t>
            </a:r>
          </a:p>
          <a:p>
            <a:pPr marL="0" marR="0" lvl="0" indent="0" defTabSz="914400" eaLnBrk="1" fontAlgn="auto" latinLnBrk="0" hangingPunct="1">
              <a:lnSpc>
                <a:spcPct val="100000"/>
              </a:lnSpc>
              <a:spcBef>
                <a:spcPts val="0"/>
              </a:spcBef>
              <a:spcAft>
                <a:spcPts val="0"/>
              </a:spcAft>
              <a:buClrTx/>
              <a:buSzTx/>
              <a:buNone/>
              <a:tabLst/>
              <a:defRPr/>
            </a:pPr>
            <a:endParaRPr lang="en-US" sz="3200" dirty="0"/>
          </a:p>
        </p:txBody>
      </p:sp>
      <p:sp>
        <p:nvSpPr>
          <p:cNvPr id="5" name="TextBox 4"/>
          <p:cNvSpPr txBox="1"/>
          <p:nvPr/>
        </p:nvSpPr>
        <p:spPr>
          <a:xfrm>
            <a:off x="1184599" y="1463441"/>
            <a:ext cx="4738392" cy="2554545"/>
          </a:xfrm>
          <a:prstGeom prst="rect">
            <a:avLst/>
          </a:prstGeom>
          <a:solidFill>
            <a:schemeClr val="accent1"/>
          </a:solidFill>
          <a:ln w="50800" cmpd="sng">
            <a:solidFill>
              <a:schemeClr val="tx1"/>
            </a:solidFill>
          </a:ln>
        </p:spPr>
        <p:txBody>
          <a:bodyPr wrap="square" rtlCol="0">
            <a:spAutoFit/>
          </a:bodyPr>
          <a:lstStyle/>
          <a:p>
            <a:pPr algn="ctr"/>
            <a:r>
              <a:rPr lang="en-US" sz="4000" dirty="0" smtClean="0"/>
              <a:t>Naturalism</a:t>
            </a:r>
            <a:endParaRPr lang="en-US" sz="4000" dirty="0"/>
          </a:p>
          <a:p>
            <a:pPr algn="ctr"/>
            <a:r>
              <a:rPr lang="en-US" sz="4000" dirty="0" smtClean="0"/>
              <a:t>Atheism</a:t>
            </a:r>
            <a:endParaRPr lang="en-US" sz="4000" dirty="0"/>
          </a:p>
          <a:p>
            <a:pPr algn="ctr"/>
            <a:r>
              <a:rPr lang="en-US" sz="4000" dirty="0" smtClean="0"/>
              <a:t>Materialism</a:t>
            </a:r>
          </a:p>
          <a:p>
            <a:pPr algn="ctr"/>
            <a:r>
              <a:rPr lang="en-US" sz="4000" dirty="0" smtClean="0"/>
              <a:t>Agnosticism</a:t>
            </a:r>
            <a:endParaRPr lang="en-US" sz="4000" dirty="0"/>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sharpenSoften amount="6000"/>
                    </a14:imgEffect>
                    <a14:imgEffect>
                      <a14:brightnessContrast bright="34000" contrast="-25000"/>
                    </a14:imgEffect>
                  </a14:imgLayer>
                </a14:imgProps>
              </a:ext>
              <a:ext uri="{28A0092B-C50C-407E-A947-70E740481C1C}">
                <a14:useLocalDpi xmlns:a14="http://schemas.microsoft.com/office/drawing/2010/main" val="0"/>
              </a:ext>
            </a:extLst>
          </a:blip>
          <a:stretch>
            <a:fillRect/>
          </a:stretch>
        </p:blipFill>
        <p:spPr>
          <a:xfrm>
            <a:off x="1184599" y="4227820"/>
            <a:ext cx="4738392" cy="2417547"/>
          </a:xfrm>
          <a:prstGeom prst="rect">
            <a:avLst/>
          </a:prstGeom>
        </p:spPr>
      </p:pic>
    </p:spTree>
    <p:extLst>
      <p:ext uri="{BB962C8B-B14F-4D97-AF65-F5344CB8AC3E}">
        <p14:creationId xmlns:p14="http://schemas.microsoft.com/office/powerpoint/2010/main" val="655695441"/>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Badge</Template>
  <TotalTime>17588</TotalTime>
  <Words>4307</Words>
  <Application>Microsoft Macintosh PowerPoint</Application>
  <PresentationFormat>Widescreen</PresentationFormat>
  <Paragraphs>347</Paragraphs>
  <Slides>32</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AppleColorEmoji</vt:lpstr>
      <vt:lpstr>Bernard MT Condensed</vt:lpstr>
      <vt:lpstr>Calibri</vt:lpstr>
      <vt:lpstr>Corbel</vt:lpstr>
      <vt:lpstr>Gill Sans MT</vt:lpstr>
      <vt:lpstr>Impact</vt:lpstr>
      <vt:lpstr>Mangal</vt:lpstr>
      <vt:lpstr>Arial</vt:lpstr>
      <vt:lpstr>Badge</vt:lpstr>
      <vt:lpstr>World view</vt:lpstr>
      <vt:lpstr>Philosophy 101 </vt:lpstr>
      <vt:lpstr>Famous philosophy quotes: </vt:lpstr>
      <vt:lpstr>Famous philosophy quotes: </vt:lpstr>
      <vt:lpstr>3 questions all teens are wondering:</vt:lpstr>
      <vt:lpstr>Definition of worldview:</vt:lpstr>
      <vt:lpstr>World view questions</vt:lpstr>
      <vt:lpstr>sunglasses</vt:lpstr>
      <vt:lpstr>  five dominant world views: 1 of 5</vt:lpstr>
      <vt:lpstr>  five dominant world views: 2 of 5</vt:lpstr>
      <vt:lpstr> five dominant world views: 3 of 5</vt:lpstr>
      <vt:lpstr> five dominant world views: 4 of 5</vt:lpstr>
      <vt:lpstr>PowerPoint Presentation</vt:lpstr>
      <vt:lpstr>the HISTORY OF Monotheism</vt:lpstr>
      <vt:lpstr>Monotheism: biblical Christian worldview</vt:lpstr>
      <vt:lpstr>Muslims and Christians  do not worship the same god</vt:lpstr>
      <vt:lpstr>PowerPoint Presentation</vt:lpstr>
      <vt:lpstr>PowerPoint Presentation</vt:lpstr>
      <vt:lpstr>When we don’t see eye-to-eye</vt:lpstr>
      <vt:lpstr>The end</vt:lpstr>
      <vt:lpstr>The good news in competing worldviews</vt:lpstr>
      <vt:lpstr>Which worldview provides hope?</vt:lpstr>
      <vt:lpstr>3 questions all teens are wondering:</vt:lpstr>
      <vt:lpstr>The good news</vt:lpstr>
      <vt:lpstr>Q#2 What is the meaning and purpose of life?</vt:lpstr>
      <vt:lpstr>Q#2 What is the meaning and purpose of life?</vt:lpstr>
      <vt:lpstr>Q#3 WHAT DOES IT MEAN TO BE HUMAN? </vt:lpstr>
      <vt:lpstr>Q #4 how can I know truth?  what is right and wrong? What is your spiritual authority?</vt:lpstr>
      <vt:lpstr>Q#5 what happens after DEATH? WHERE IS THE UNIVERSE HEADING?</vt:lpstr>
      <vt:lpstr>What are you afraid of? Christian insecurity vs. bold faith</vt:lpstr>
      <vt:lpstr>Christianity is worth defending!</vt:lpstr>
      <vt:lpstr>references</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World view</dc:title>
  <dc:creator>Kristy Williams</dc:creator>
  <cp:lastModifiedBy>Kristy Williams</cp:lastModifiedBy>
  <cp:revision>140</cp:revision>
  <dcterms:created xsi:type="dcterms:W3CDTF">2018-03-13T15:42:14Z</dcterms:created>
  <dcterms:modified xsi:type="dcterms:W3CDTF">2018-10-03T18:02:32Z</dcterms:modified>
</cp:coreProperties>
</file>